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13716000" cx="24384000"/>
  <p:notesSz cx="6858000" cy="9144000"/>
  <p:embeddedFontLst>
    <p:embeddedFont>
      <p:font typeface="Helvetica Neue"/>
      <p:regular r:id="rId54"/>
      <p:bold r:id="rId55"/>
      <p:italic r:id="rId56"/>
      <p:boldItalic r:id="rId57"/>
    </p:embeddedFont>
    <p:embeddedFont>
      <p:font typeface="Helvetica Neue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9AA0A6"/>
          </p15:clr>
        </p15:guide>
        <p15:guide id="2" pos="7944">
          <p15:clr>
            <a:srgbClr val="9AA0A6"/>
          </p15:clr>
        </p15:guide>
        <p15:guide id="3" pos="1159">
          <p15:clr>
            <a:srgbClr val="9AA0A6"/>
          </p15:clr>
        </p15:guide>
        <p15:guide id="4" pos="10109">
          <p15:clr>
            <a:srgbClr val="9AA0A6"/>
          </p15:clr>
        </p15:guide>
        <p15:guide id="5" pos="3414">
          <p15:clr>
            <a:srgbClr val="9AA0A6"/>
          </p15:clr>
        </p15:guide>
        <p15:guide id="6" pos="5663">
          <p15:clr>
            <a:srgbClr val="9AA0A6"/>
          </p15:clr>
        </p15:guide>
        <p15:guide id="7" orient="horz" pos="1172">
          <p15:clr>
            <a:srgbClr val="9AA0A6"/>
          </p15:clr>
        </p15:guide>
        <p15:guide id="8" pos="2952">
          <p15:clr>
            <a:srgbClr val="9AA0A6"/>
          </p15:clr>
        </p15:guide>
        <p15:guide id="9" pos="5184">
          <p15:clr>
            <a:srgbClr val="9AA0A6"/>
          </p15:clr>
        </p15:guide>
        <p15:guide id="10" pos="7416">
          <p15:clr>
            <a:srgbClr val="9AA0A6"/>
          </p15:clr>
        </p15:guide>
        <p15:guide id="11" pos="7680">
          <p15:clr>
            <a:srgbClr val="9AA0A6"/>
          </p15:clr>
        </p15:guide>
        <p15:guide id="12" pos="9648">
          <p15:clr>
            <a:srgbClr val="9AA0A6"/>
          </p15:clr>
        </p15:guide>
        <p15:guide id="13" pos="14201">
          <p15:clr>
            <a:srgbClr val="9AA0A6"/>
          </p15:clr>
        </p15:guide>
        <p15:guide id="14" pos="12408">
          <p15:clr>
            <a:srgbClr val="9AA0A6"/>
          </p15:clr>
        </p15:guide>
        <p15:guide id="15" pos="11880">
          <p15:clr>
            <a:srgbClr val="9AA0A6"/>
          </p15:clr>
        </p15:guide>
        <p15:guide id="16" orient="horz" pos="7468">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Ehsan Khakifiroo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0" orient="horz"/>
        <p:guide pos="7944"/>
        <p:guide pos="1159"/>
        <p:guide pos="10109"/>
        <p:guide pos="3414"/>
        <p:guide pos="5663"/>
        <p:guide pos="1172" orient="horz"/>
        <p:guide pos="2952"/>
        <p:guide pos="5184"/>
        <p:guide pos="7416"/>
        <p:guide pos="7680"/>
        <p:guide pos="9648"/>
        <p:guide pos="14201"/>
        <p:guide pos="12408"/>
        <p:guide pos="11880"/>
        <p:guide pos="74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HelveticaNeueLigh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HelveticaNeue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HelveticaNeue-bold.fntdata"/><Relationship Id="rId10" Type="http://schemas.openxmlformats.org/officeDocument/2006/relationships/slide" Target="slides/slide4.xml"/><Relationship Id="rId54" Type="http://schemas.openxmlformats.org/officeDocument/2006/relationships/font" Target="fonts/HelveticaNeue-regular.fntdata"/><Relationship Id="rId13" Type="http://schemas.openxmlformats.org/officeDocument/2006/relationships/slide" Target="slides/slide7.xml"/><Relationship Id="rId57" Type="http://schemas.openxmlformats.org/officeDocument/2006/relationships/font" Target="fonts/HelveticaNeue-boldItalic.fntdata"/><Relationship Id="rId12" Type="http://schemas.openxmlformats.org/officeDocument/2006/relationships/slide" Target="slides/slide6.xml"/><Relationship Id="rId56" Type="http://schemas.openxmlformats.org/officeDocument/2006/relationships/font" Target="fonts/HelveticaNeue-italic.fntdata"/><Relationship Id="rId15" Type="http://schemas.openxmlformats.org/officeDocument/2006/relationships/slide" Target="slides/slide9.xml"/><Relationship Id="rId59" Type="http://schemas.openxmlformats.org/officeDocument/2006/relationships/font" Target="fonts/HelveticaNeueLight-bold.fntdata"/><Relationship Id="rId14" Type="http://schemas.openxmlformats.org/officeDocument/2006/relationships/slide" Target="slides/slide8.xml"/><Relationship Id="rId58" Type="http://schemas.openxmlformats.org/officeDocument/2006/relationships/font" Target="fonts/HelveticaNeue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5-18T09:17:09.574">
    <p:pos x="6000" y="0"/>
    <p:text>This example seems quite irrelevant and unclear.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amboard.google.com/d/1D2Xg6NOU3dZYfagezxq2S0J9WvfuojDN0bRTvue9uXk/edit?usp=shari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 name="Google Shape;2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27cb98af9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Sanity and Smoke testing differences:</a:t>
            </a:r>
            <a:endParaRPr/>
          </a:p>
          <a:p>
            <a:pPr indent="-314325" lvl="0" marL="457200" rtl="0" algn="l">
              <a:lnSpc>
                <a:spcPct val="115000"/>
              </a:lnSpc>
              <a:spcBef>
                <a:spcPts val="1400"/>
              </a:spcBef>
              <a:spcAft>
                <a:spcPts val="0"/>
              </a:spcAft>
              <a:buClr>
                <a:srgbClr val="222222"/>
              </a:buClr>
              <a:buSzPts val="1350"/>
              <a:buChar char="●"/>
            </a:pPr>
            <a:r>
              <a:rPr lang="en-US" sz="1350">
                <a:solidFill>
                  <a:srgbClr val="222222"/>
                </a:solidFill>
                <a:latin typeface="Arial"/>
                <a:ea typeface="Arial"/>
                <a:cs typeface="Arial"/>
                <a:sym typeface="Arial"/>
              </a:rPr>
              <a:t>Smoke Testing has a goal to verify “stability” whereas Sanity Testing has a goal to verify “rationality”.</a:t>
            </a:r>
            <a:endParaRPr sz="1350">
              <a:solidFill>
                <a:srgbClr val="222222"/>
              </a:solidFill>
              <a:latin typeface="Arial"/>
              <a:ea typeface="Arial"/>
              <a:cs typeface="Arial"/>
              <a:sym typeface="Arial"/>
            </a:endParaRPr>
          </a:p>
          <a:p>
            <a:pPr indent="-314325" lvl="0" marL="457200" rtl="0" algn="l">
              <a:lnSpc>
                <a:spcPct val="115000"/>
              </a:lnSpc>
              <a:spcBef>
                <a:spcPts val="0"/>
              </a:spcBef>
              <a:spcAft>
                <a:spcPts val="0"/>
              </a:spcAft>
              <a:buClr>
                <a:srgbClr val="222222"/>
              </a:buClr>
              <a:buSzPts val="1350"/>
              <a:buChar char="●"/>
            </a:pPr>
            <a:r>
              <a:rPr lang="en-US" sz="1350">
                <a:solidFill>
                  <a:srgbClr val="222222"/>
                </a:solidFill>
                <a:latin typeface="Arial"/>
                <a:ea typeface="Arial"/>
                <a:cs typeface="Arial"/>
                <a:sym typeface="Arial"/>
              </a:rPr>
              <a:t>Smoke Testing is done by both developers or testers whereas Sanity Testing is done by testers.</a:t>
            </a:r>
            <a:endParaRPr sz="1350">
              <a:solidFill>
                <a:srgbClr val="222222"/>
              </a:solidFill>
              <a:latin typeface="Arial"/>
              <a:ea typeface="Arial"/>
              <a:cs typeface="Arial"/>
              <a:sym typeface="Arial"/>
            </a:endParaRPr>
          </a:p>
          <a:p>
            <a:pPr indent="-314325" lvl="0" marL="457200" rtl="0" algn="l">
              <a:lnSpc>
                <a:spcPct val="115000"/>
              </a:lnSpc>
              <a:spcBef>
                <a:spcPts val="0"/>
              </a:spcBef>
              <a:spcAft>
                <a:spcPts val="0"/>
              </a:spcAft>
              <a:buClr>
                <a:srgbClr val="222222"/>
              </a:buClr>
              <a:buSzPts val="1350"/>
              <a:buChar char="●"/>
            </a:pPr>
            <a:r>
              <a:rPr lang="en-US" sz="1350">
                <a:solidFill>
                  <a:srgbClr val="222222"/>
                </a:solidFill>
                <a:latin typeface="Arial"/>
                <a:ea typeface="Arial"/>
                <a:cs typeface="Arial"/>
                <a:sym typeface="Arial"/>
              </a:rPr>
              <a:t>Smoke Testing verifies the critical functionalities of the system whereas Sanity Testing verifies the new functionality like bug fixes.</a:t>
            </a:r>
            <a:endParaRPr sz="1350">
              <a:solidFill>
                <a:srgbClr val="222222"/>
              </a:solidFill>
              <a:latin typeface="Arial"/>
              <a:ea typeface="Arial"/>
              <a:cs typeface="Arial"/>
              <a:sym typeface="Arial"/>
            </a:endParaRPr>
          </a:p>
          <a:p>
            <a:pPr indent="-314325" lvl="0" marL="457200" rtl="0" algn="l">
              <a:lnSpc>
                <a:spcPct val="115000"/>
              </a:lnSpc>
              <a:spcBef>
                <a:spcPts val="0"/>
              </a:spcBef>
              <a:spcAft>
                <a:spcPts val="0"/>
              </a:spcAft>
              <a:buClr>
                <a:srgbClr val="222222"/>
              </a:buClr>
              <a:buSzPts val="1350"/>
              <a:buChar char="●"/>
            </a:pPr>
            <a:r>
              <a:rPr lang="en-US" sz="1350">
                <a:solidFill>
                  <a:srgbClr val="222222"/>
                </a:solidFill>
                <a:latin typeface="Arial"/>
                <a:ea typeface="Arial"/>
                <a:cs typeface="Arial"/>
                <a:sym typeface="Arial"/>
              </a:rPr>
              <a:t>Smoke testing is a subset of acceptance testing whereas Sanity testing is a subset of Regression Testing.</a:t>
            </a:r>
            <a:endParaRPr sz="1350">
              <a:solidFill>
                <a:srgbClr val="222222"/>
              </a:solidFill>
              <a:latin typeface="Arial"/>
              <a:ea typeface="Arial"/>
              <a:cs typeface="Arial"/>
              <a:sym typeface="Arial"/>
            </a:endParaRPr>
          </a:p>
          <a:p>
            <a:pPr indent="-314325" lvl="0" marL="457200" rtl="0" algn="l">
              <a:lnSpc>
                <a:spcPct val="115000"/>
              </a:lnSpc>
              <a:spcBef>
                <a:spcPts val="0"/>
              </a:spcBef>
              <a:spcAft>
                <a:spcPts val="0"/>
              </a:spcAft>
              <a:buClr>
                <a:srgbClr val="222222"/>
              </a:buClr>
              <a:buSzPts val="1350"/>
              <a:buChar char="●"/>
            </a:pPr>
            <a:r>
              <a:rPr lang="en-US" sz="1350">
                <a:solidFill>
                  <a:srgbClr val="222222"/>
                </a:solidFill>
                <a:latin typeface="Arial"/>
                <a:ea typeface="Arial"/>
                <a:cs typeface="Arial"/>
                <a:sym typeface="Arial"/>
              </a:rPr>
              <a:t>Smoke testing is documented or scripted whereas Sanity testing isn’t.</a:t>
            </a:r>
            <a:endParaRPr sz="1350">
              <a:solidFill>
                <a:srgbClr val="222222"/>
              </a:solidFill>
              <a:latin typeface="Arial"/>
              <a:ea typeface="Arial"/>
              <a:cs typeface="Arial"/>
              <a:sym typeface="Arial"/>
            </a:endParaRPr>
          </a:p>
          <a:p>
            <a:pPr indent="-314325" lvl="0" marL="457200" rtl="0" algn="l">
              <a:lnSpc>
                <a:spcPct val="115000"/>
              </a:lnSpc>
              <a:spcBef>
                <a:spcPts val="0"/>
              </a:spcBef>
              <a:spcAft>
                <a:spcPts val="0"/>
              </a:spcAft>
              <a:buClr>
                <a:srgbClr val="222222"/>
              </a:buClr>
              <a:buSzPts val="1350"/>
              <a:buChar char="●"/>
            </a:pPr>
            <a:r>
              <a:rPr lang="en-US" sz="1350">
                <a:solidFill>
                  <a:srgbClr val="222222"/>
                </a:solidFill>
                <a:latin typeface="Arial"/>
                <a:ea typeface="Arial"/>
                <a:cs typeface="Arial"/>
                <a:sym typeface="Arial"/>
              </a:rPr>
              <a:t>Smoke testing verifies the entire system from end to end whereas Sanity Testing verifies only a particular component.</a:t>
            </a:r>
            <a:endParaRPr sz="1350">
              <a:solidFill>
                <a:srgbClr val="222222"/>
              </a:solidFill>
              <a:latin typeface="Arial"/>
              <a:ea typeface="Arial"/>
              <a:cs typeface="Arial"/>
              <a:sym typeface="Arial"/>
            </a:endParaRPr>
          </a:p>
          <a:p>
            <a:pPr indent="0" lvl="0" marL="0" rtl="0" algn="l">
              <a:spcBef>
                <a:spcPts val="0"/>
              </a:spcBef>
              <a:spcAft>
                <a:spcPts val="0"/>
              </a:spcAft>
              <a:buNone/>
            </a:pPr>
            <a:r>
              <a:t/>
            </a:r>
            <a:endParaRPr/>
          </a:p>
        </p:txBody>
      </p:sp>
      <p:sp>
        <p:nvSpPr>
          <p:cNvPr id="97" name="Google Shape;97;g727cb98af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27cb98af9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take a look at the first three types for this presentation.</a:t>
            </a:r>
            <a:endParaRPr/>
          </a:p>
        </p:txBody>
      </p:sp>
      <p:sp>
        <p:nvSpPr>
          <p:cNvPr id="102" name="Google Shape;102;g727cb98af9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3d9194175_1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3d9194175_1_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d9194175_1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d9194175_1_1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3d9194175_1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d9194175_1_1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3d9194175_1_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d9194175_1_1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d9194175_1_4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3d9194175_1_4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6f2975b85_1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6f2975b85_1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Instead of concentrating on the technical aspects, we are going to approach the testing from a feature point of view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 name="Google Shape;3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d9194175_1_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33d9194175_1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d9194175_1_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33d9194175_1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51c66b8ec_1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51c66b8ec_1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d9194175_1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33d9194175_1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d9194175_1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d9194175_1_1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605b12a13e_0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05b12a13e_0_10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6f2975b8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6f2975b85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05b12a13e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05b12a13e_0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the kettle, the elements used to build the kettle are smallest possible so can be tested in isolation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fc4c21c65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fc4c21c65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12efacae7b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12efacae7b9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6f2975b85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6f2975b85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605b12a13e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05b12a13e_0_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Integration of different components </a:t>
            </a:r>
            <a:r>
              <a:rPr lang="en-US"/>
              <a:t>together</a:t>
            </a:r>
            <a:r>
              <a:rPr lang="en-US"/>
              <a:t> (the elements that make up the handle)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605b12a13e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05b12a13e_0_10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Interactions with other systems (i.e. the heater)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fc4c21c65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fc4c21c65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05b12a13e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05b12a13e_0_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605b12a13e_0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05b12a13e_0_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96f2975b85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96f2975b85_1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605b12a13e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05b12a13e_0_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fc4c21c65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fc4c21c65_0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605b12a13e_0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05b12a13e_0_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https://jamboard.google.com/d/1D2Xg6NOU3dZYfagezxq2S0J9WvfuojDN0bRTvue9uXk/edit?usp=sharing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write unit, integration and E2E tests in groups</a:t>
            </a:r>
            <a:br>
              <a:rPr lang="en-US"/>
            </a:br>
            <a:br>
              <a:rPr lang="en-US"/>
            </a:br>
            <a:r>
              <a:rPr lang="en-US"/>
              <a:t>Unit test: tests the smallest testable unit or module. Example: Given the metal is hot, when I hit it with a hammer then it takes at least 5 blows before it's shape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Integration test: Tests the interface between two components. Example: Given the spout is attached to the body of the kettle, when I run water through the spout then there is no dripping where the two meet.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End-to-End test: Tests the full user flow. Example: Given I have filled the kettle  with water, when I push the "on" button then the kettle starts heating the water.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eee150a95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8000"/>
              </a:lnSpc>
              <a:spcBef>
                <a:spcPts val="0"/>
              </a:spcBef>
              <a:spcAft>
                <a:spcPts val="0"/>
              </a:spcAft>
              <a:buClr>
                <a:schemeClr val="dk1"/>
              </a:buClr>
              <a:buSzPts val="1100"/>
              <a:buFont typeface="Arial"/>
              <a:buNone/>
            </a:pPr>
            <a:r>
              <a:rPr lang="en-US" sz="1400">
                <a:solidFill>
                  <a:srgbClr val="333F48"/>
                </a:solidFill>
              </a:rPr>
              <a:t>Before we answer that question, I want to speak a little bit about the expectations we have what testing is and what it provides. </a:t>
            </a:r>
            <a:endParaRPr b="1" sz="1400">
              <a:solidFill>
                <a:srgbClr val="333F48"/>
              </a:solidFill>
            </a:endParaRPr>
          </a:p>
          <a:p>
            <a:pPr indent="0" lvl="0" marL="0" rtl="0" algn="l">
              <a:spcBef>
                <a:spcPts val="0"/>
              </a:spcBef>
              <a:spcAft>
                <a:spcPts val="0"/>
              </a:spcAft>
              <a:buNone/>
            </a:pPr>
            <a:r>
              <a:t/>
            </a:r>
            <a:endParaRPr sz="1400"/>
          </a:p>
        </p:txBody>
      </p:sp>
      <p:sp>
        <p:nvSpPr>
          <p:cNvPr id="368" name="Google Shape;368;gbeee150a9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3d9194175_1_1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33d9194175_1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eee150a95_0_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8000"/>
              </a:lnSpc>
              <a:spcBef>
                <a:spcPts val="0"/>
              </a:spcBef>
              <a:spcAft>
                <a:spcPts val="0"/>
              </a:spcAft>
              <a:buNone/>
            </a:pPr>
            <a:r>
              <a:rPr lang="en-US" sz="1400">
                <a:solidFill>
                  <a:schemeClr val="dk1"/>
                </a:solidFill>
              </a:rPr>
              <a:t>So who does the testing.</a:t>
            </a:r>
            <a:endParaRPr sz="1400">
              <a:solidFill>
                <a:schemeClr val="dk1"/>
              </a:solidFill>
            </a:endParaRPr>
          </a:p>
          <a:p>
            <a:pPr indent="0" lvl="0" marL="0" rtl="0" algn="l">
              <a:lnSpc>
                <a:spcPct val="118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8000"/>
              </a:lnSpc>
              <a:spcBef>
                <a:spcPts val="0"/>
              </a:spcBef>
              <a:spcAft>
                <a:spcPts val="0"/>
              </a:spcAft>
              <a:buNone/>
            </a:pPr>
            <a:r>
              <a:rPr lang="en-US" sz="1400">
                <a:solidFill>
                  <a:schemeClr val="dk1"/>
                </a:solidFill>
              </a:rPr>
              <a:t>Developers, do a whole lot of testing in fact arguably most of it. Developers will be writing a whole bunch of unit tests, integration tests.</a:t>
            </a:r>
            <a:endParaRPr sz="1400">
              <a:solidFill>
                <a:schemeClr val="dk1"/>
              </a:solidFill>
            </a:endParaRPr>
          </a:p>
          <a:p>
            <a:pPr indent="0" lvl="0" marL="0" rtl="0" algn="l">
              <a:lnSpc>
                <a:spcPct val="118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8000"/>
              </a:lnSpc>
              <a:spcBef>
                <a:spcPts val="0"/>
              </a:spcBef>
              <a:spcAft>
                <a:spcPts val="0"/>
              </a:spcAft>
              <a:buNone/>
            </a:pPr>
            <a:r>
              <a:rPr lang="en-US" sz="1400">
                <a:solidFill>
                  <a:schemeClr val="dk1"/>
                </a:solidFill>
              </a:rPr>
              <a:t>These tests will form the automated regression packs that will get ran all the time to check your product is still working as intended.</a:t>
            </a:r>
            <a:endParaRPr sz="1400">
              <a:solidFill>
                <a:schemeClr val="dk1"/>
              </a:solidFill>
            </a:endParaRPr>
          </a:p>
          <a:p>
            <a:pPr indent="0" lvl="0" marL="0" rtl="0" algn="l">
              <a:lnSpc>
                <a:spcPct val="118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8000"/>
              </a:lnSpc>
              <a:spcBef>
                <a:spcPts val="0"/>
              </a:spcBef>
              <a:spcAft>
                <a:spcPts val="0"/>
              </a:spcAft>
              <a:buNone/>
            </a:pPr>
            <a:r>
              <a:rPr lang="en-US" sz="1400">
                <a:solidFill>
                  <a:schemeClr val="dk1"/>
                </a:solidFill>
              </a:rPr>
              <a:t>They will also be involved in writing automated e2e tests.</a:t>
            </a:r>
            <a:endParaRPr sz="1400">
              <a:solidFill>
                <a:schemeClr val="dk1"/>
              </a:solidFill>
            </a:endParaRPr>
          </a:p>
          <a:p>
            <a:pPr indent="0" lvl="0" marL="0" rtl="0" algn="l">
              <a:lnSpc>
                <a:spcPct val="118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8000"/>
              </a:lnSpc>
              <a:spcBef>
                <a:spcPts val="0"/>
              </a:spcBef>
              <a:spcAft>
                <a:spcPts val="0"/>
              </a:spcAft>
              <a:buNone/>
            </a:pPr>
            <a:r>
              <a:rPr lang="en-US" sz="1400">
                <a:solidFill>
                  <a:schemeClr val="dk1"/>
                </a:solidFill>
              </a:rPr>
              <a:t>You may have a specialized person on your team writing performance tests but if not, then this will likely be the developer too.</a:t>
            </a:r>
            <a:endParaRPr sz="1400">
              <a:solidFill>
                <a:schemeClr val="dk1"/>
              </a:solidFill>
            </a:endParaRPr>
          </a:p>
          <a:p>
            <a:pPr indent="0" lvl="0" marL="0" rtl="0" algn="l">
              <a:lnSpc>
                <a:spcPct val="118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8000"/>
              </a:lnSpc>
              <a:spcBef>
                <a:spcPts val="0"/>
              </a:spcBef>
              <a:spcAft>
                <a:spcPts val="0"/>
              </a:spcAft>
              <a:buClr>
                <a:schemeClr val="dk1"/>
              </a:buClr>
              <a:buSzPts val="1100"/>
              <a:buFont typeface="Arial"/>
              <a:buNone/>
            </a:pPr>
            <a:r>
              <a:rPr lang="en-US" sz="1400">
                <a:solidFill>
                  <a:schemeClr val="dk1"/>
                </a:solidFill>
              </a:rPr>
              <a:t>System Monitoring -  this is not always classed under test activities but I feel that it is or at least supports it. Often tests you run will have an impact on your entire system but you will not know about your entire system if you do not monitor it. So system monitoring is very important in learning how you system is reacting to different conditions etc.</a:t>
            </a:r>
            <a:endParaRPr sz="1400">
              <a:solidFill>
                <a:schemeClr val="dk1"/>
              </a:solidFill>
            </a:endParaRPr>
          </a:p>
          <a:p>
            <a:pPr indent="0" lvl="0" marL="0" rtl="0" algn="l">
              <a:spcBef>
                <a:spcPts val="0"/>
              </a:spcBef>
              <a:spcAft>
                <a:spcPts val="0"/>
              </a:spcAft>
              <a:buNone/>
            </a:pPr>
            <a:r>
              <a:t/>
            </a:r>
            <a:endParaRPr sz="1400"/>
          </a:p>
        </p:txBody>
      </p:sp>
      <p:sp>
        <p:nvSpPr>
          <p:cNvPr id="410" name="Google Shape;410;gbeee150a95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51c66b8ec_1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51c66b8ec_1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6016884d3d_0_1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6016884d3d_0_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6016884d3d_0_1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g6016884d3d_0_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Maintainability of code</a:t>
            </a:r>
            <a:endParaRPr/>
          </a:p>
        </p:txBody>
      </p:sp>
      <p:sp>
        <p:nvSpPr>
          <p:cNvPr id="58" name="Google Shape;5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d9194175_1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Testing is not only about the </a:t>
            </a:r>
            <a:r>
              <a:rPr lang="en-US"/>
              <a:t>checking</a:t>
            </a:r>
            <a:r>
              <a:rPr lang="en-US"/>
              <a:t> the right behaviour of a system, but also about the faulty behaviour.</a:t>
            </a:r>
            <a:endParaRPr/>
          </a:p>
        </p:txBody>
      </p:sp>
      <p:sp>
        <p:nvSpPr>
          <p:cNvPr id="63" name="Google Shape;63;g33d9194175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3d9194175_1_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Testing requires a good understanding of system, including the requirements.</a:t>
            </a:r>
            <a:endParaRPr/>
          </a:p>
        </p:txBody>
      </p:sp>
      <p:sp>
        <p:nvSpPr>
          <p:cNvPr id="69" name="Google Shape;69;g33d9194175_1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3d9194175_1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Testing is about reducing the risk - to customers, monetary and reputational</a:t>
            </a:r>
            <a:endParaRPr/>
          </a:p>
        </p:txBody>
      </p:sp>
      <p:sp>
        <p:nvSpPr>
          <p:cNvPr id="76" name="Google Shape;76;g33d9194175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51c66b8ec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51c66b8ec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title">
  <p:cSld name="TITLE">
    <p:spTree>
      <p:nvGrpSpPr>
        <p:cNvPr id="13" name="Shape 13"/>
        <p:cNvGrpSpPr/>
        <p:nvPr/>
      </p:nvGrpSpPr>
      <p:grpSpPr>
        <a:xfrm>
          <a:off x="0" y="0"/>
          <a:ext cx="0" cy="0"/>
          <a:chOff x="0" y="0"/>
          <a:chExt cx="0" cy="0"/>
        </a:xfrm>
      </p:grpSpPr>
      <p:sp>
        <p:nvSpPr>
          <p:cNvPr id="14" name="Google Shape;14;p2"/>
          <p:cNvSpPr txBox="1"/>
          <p:nvPr>
            <p:ph idx="1" type="body"/>
          </p:nvPr>
        </p:nvSpPr>
        <p:spPr>
          <a:xfrm>
            <a:off x="6670750" y="6070600"/>
            <a:ext cx="11042400" cy="1574700"/>
          </a:xfrm>
          <a:prstGeom prst="rect">
            <a:avLst/>
          </a:prstGeom>
          <a:noFill/>
          <a:ln>
            <a:noFill/>
          </a:ln>
        </p:spPr>
        <p:txBody>
          <a:bodyPr anchorCtr="0" anchor="ctr" bIns="57150" lIns="57150" spcFirstLastPara="1" rIns="57150" wrap="square" tIns="57150">
            <a:noAutofit/>
          </a:bodyPr>
          <a:lstStyle>
            <a:lvl1pPr indent="-228600" lvl="0" marL="457200" rtl="0" algn="ctr">
              <a:lnSpc>
                <a:spcPct val="100000"/>
              </a:lnSpc>
              <a:spcBef>
                <a:spcPts val="0"/>
              </a:spcBef>
              <a:spcAft>
                <a:spcPts val="0"/>
              </a:spcAft>
              <a:buClr>
                <a:srgbClr val="FFFFFF"/>
              </a:buClr>
              <a:buSzPts val="8400"/>
              <a:buFont typeface="Avenir"/>
              <a:buNone/>
              <a:defRPr sz="8400">
                <a:solidFill>
                  <a:srgbClr val="FFFFFF"/>
                </a:solidFill>
              </a:defRPr>
            </a:lvl1pPr>
            <a:lvl2pPr indent="-228600" lvl="1" marL="914400" rtl="0" algn="l">
              <a:lnSpc>
                <a:spcPct val="100000"/>
              </a:lnSpc>
              <a:spcBef>
                <a:spcPts val="0"/>
              </a:spcBef>
              <a:spcAft>
                <a:spcPts val="0"/>
              </a:spcAft>
              <a:buClr>
                <a:srgbClr val="333F48"/>
              </a:buClr>
              <a:buSzPts val="1800"/>
              <a:buNone/>
              <a:defRPr/>
            </a:lvl2pPr>
            <a:lvl3pPr indent="-228600" lvl="2" marL="1371600" rtl="0" algn="l">
              <a:lnSpc>
                <a:spcPct val="100000"/>
              </a:lnSpc>
              <a:spcBef>
                <a:spcPts val="0"/>
              </a:spcBef>
              <a:spcAft>
                <a:spcPts val="0"/>
              </a:spcAft>
              <a:buClr>
                <a:srgbClr val="333F48"/>
              </a:buClr>
              <a:buSzPts val="1800"/>
              <a:buNone/>
              <a:defRPr/>
            </a:lvl3pPr>
            <a:lvl4pPr indent="-228600" lvl="3" marL="1828800" rtl="0" algn="l">
              <a:lnSpc>
                <a:spcPct val="100000"/>
              </a:lnSpc>
              <a:spcBef>
                <a:spcPts val="0"/>
              </a:spcBef>
              <a:spcAft>
                <a:spcPts val="0"/>
              </a:spcAft>
              <a:buClr>
                <a:srgbClr val="333F48"/>
              </a:buClr>
              <a:buSzPts val="1800"/>
              <a:buNone/>
              <a:defRPr/>
            </a:lvl4pPr>
            <a:lvl5pPr indent="-228600" lvl="4" marL="2286000" rtl="0" algn="l">
              <a:lnSpc>
                <a:spcPct val="100000"/>
              </a:lnSpc>
              <a:spcBef>
                <a:spcPts val="0"/>
              </a:spcBef>
              <a:spcAft>
                <a:spcPts val="0"/>
              </a:spcAft>
              <a:buClr>
                <a:srgbClr val="333F48"/>
              </a:buClr>
              <a:buSzPts val="1800"/>
              <a:buNone/>
              <a:defRPr/>
            </a:lvl5pPr>
            <a:lvl6pPr indent="-228600" lvl="5" marL="2743200" rtl="0" algn="l">
              <a:lnSpc>
                <a:spcPct val="100000"/>
              </a:lnSpc>
              <a:spcBef>
                <a:spcPts val="0"/>
              </a:spcBef>
              <a:spcAft>
                <a:spcPts val="0"/>
              </a:spcAft>
              <a:buClr>
                <a:srgbClr val="333F48"/>
              </a:buClr>
              <a:buSzPts val="1800"/>
              <a:buNone/>
              <a:defRPr/>
            </a:lvl6pPr>
            <a:lvl7pPr indent="-228600" lvl="6" marL="3200400" rtl="0" algn="l">
              <a:lnSpc>
                <a:spcPct val="100000"/>
              </a:lnSpc>
              <a:spcBef>
                <a:spcPts val="0"/>
              </a:spcBef>
              <a:spcAft>
                <a:spcPts val="0"/>
              </a:spcAft>
              <a:buClr>
                <a:srgbClr val="333F48"/>
              </a:buClr>
              <a:buSzPts val="1800"/>
              <a:buNone/>
              <a:defRPr/>
            </a:lvl7pPr>
            <a:lvl8pPr indent="-228600" lvl="7" marL="3657600" rtl="0" algn="l">
              <a:lnSpc>
                <a:spcPct val="100000"/>
              </a:lnSpc>
              <a:spcBef>
                <a:spcPts val="0"/>
              </a:spcBef>
              <a:spcAft>
                <a:spcPts val="0"/>
              </a:spcAft>
              <a:buClr>
                <a:srgbClr val="333F48"/>
              </a:buClr>
              <a:buSzPts val="1800"/>
              <a:buNone/>
              <a:defRPr/>
            </a:lvl8pPr>
            <a:lvl9pPr indent="-228600" lvl="8" marL="4114800" rtl="0" algn="l">
              <a:lnSpc>
                <a:spcPct val="100000"/>
              </a:lnSpc>
              <a:spcBef>
                <a:spcPts val="0"/>
              </a:spcBef>
              <a:spcAft>
                <a:spcPts val="0"/>
              </a:spcAft>
              <a:buClr>
                <a:srgbClr val="333F48"/>
              </a:buClr>
              <a:buSzPts val="1800"/>
              <a:buNone/>
              <a:defRPr/>
            </a:lvl9pPr>
          </a:lstStyle>
          <a:p/>
        </p:txBody>
      </p:sp>
      <p:sp>
        <p:nvSpPr>
          <p:cNvPr id="15" name="Google Shape;15;p2"/>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corner" showMasterSp="0" type="tx">
  <p:cSld name="TITLE_AND_BODY">
    <p:bg>
      <p:bgPr>
        <a:solidFill>
          <a:srgbClr val="FFFFFF"/>
        </a:solidFill>
      </p:bgPr>
    </p:bg>
    <p:spTree>
      <p:nvGrpSpPr>
        <p:cNvPr id="16" name="Shape 16"/>
        <p:cNvGrpSpPr/>
        <p:nvPr/>
      </p:nvGrpSpPr>
      <p:grpSpPr>
        <a:xfrm>
          <a:off x="0" y="0"/>
          <a:ext cx="0" cy="0"/>
          <a:chOff x="0" y="0"/>
          <a:chExt cx="0" cy="0"/>
        </a:xfrm>
      </p:grpSpPr>
      <p:sp>
        <p:nvSpPr>
          <p:cNvPr id="17" name="Google Shape;17;p3"/>
          <p:cNvSpPr/>
          <p:nvPr/>
        </p:nvSpPr>
        <p:spPr>
          <a:xfrm>
            <a:off x="-22386" y="6785768"/>
            <a:ext cx="6928073" cy="6928073"/>
          </a:xfrm>
          <a:custGeom>
            <a:rect b="b" l="l" r="r" t="t"/>
            <a:pathLst>
              <a:path extrusionOk="0" h="21600" w="21600">
                <a:moveTo>
                  <a:pt x="0" y="0"/>
                </a:moveTo>
                <a:lnTo>
                  <a:pt x="0" y="21600"/>
                </a:lnTo>
                <a:lnTo>
                  <a:pt x="21600" y="21600"/>
                </a:lnTo>
                <a:close/>
              </a:path>
            </a:pathLst>
          </a:custGeom>
          <a:solidFill>
            <a:srgbClr val="F8F8F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8" name="Google Shape;18;p3"/>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rgbClr val="FFFFFF"/>
        </a:solidFill>
      </p:bgPr>
    </p:bg>
    <p:spTree>
      <p:nvGrpSpPr>
        <p:cNvPr id="19" name="Shape 19"/>
        <p:cNvGrpSpPr/>
        <p:nvPr/>
      </p:nvGrpSpPr>
      <p:grpSpPr>
        <a:xfrm>
          <a:off x="0" y="0"/>
          <a:ext cx="0" cy="0"/>
          <a:chOff x="0" y="0"/>
          <a:chExt cx="0" cy="0"/>
        </a:xfrm>
      </p:grpSpPr>
      <p:sp>
        <p:nvSpPr>
          <p:cNvPr id="20" name="Google Shape;20;p4"/>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light divider" showMasterSp="0">
  <p:cSld name="New light divider">
    <p:bg>
      <p:bgPr>
        <a:solidFill>
          <a:srgbClr val="FFFFFF"/>
        </a:solidFill>
      </p:bgPr>
    </p:bg>
    <p:spTree>
      <p:nvGrpSpPr>
        <p:cNvPr id="21" name="Shape 21"/>
        <p:cNvGrpSpPr/>
        <p:nvPr/>
      </p:nvGrpSpPr>
      <p:grpSpPr>
        <a:xfrm>
          <a:off x="0" y="0"/>
          <a:ext cx="0" cy="0"/>
          <a:chOff x="0" y="0"/>
          <a:chExt cx="0" cy="0"/>
        </a:xfrm>
      </p:grpSpPr>
      <p:sp>
        <p:nvSpPr>
          <p:cNvPr id="22" name="Google Shape;22;p5"/>
          <p:cNvSpPr/>
          <p:nvPr/>
        </p:nvSpPr>
        <p:spPr>
          <a:xfrm>
            <a:off x="1868918" y="-20828"/>
            <a:ext cx="20632273" cy="13757656"/>
          </a:xfrm>
          <a:custGeom>
            <a:rect b="b" l="l" r="r" t="t"/>
            <a:pathLst>
              <a:path extrusionOk="0" h="21600" w="21600">
                <a:moveTo>
                  <a:pt x="0" y="8"/>
                </a:moveTo>
                <a:lnTo>
                  <a:pt x="14907" y="21600"/>
                </a:lnTo>
                <a:lnTo>
                  <a:pt x="21600" y="21600"/>
                </a:lnTo>
                <a:lnTo>
                  <a:pt x="6778" y="0"/>
                </a:lnTo>
                <a:lnTo>
                  <a:pt x="0" y="8"/>
                </a:lnTo>
                <a:close/>
              </a:path>
            </a:pathLst>
          </a:custGeom>
          <a:solidFill>
            <a:srgbClr val="F8F8FA">
              <a:alpha val="89803"/>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Image" id="23" name="Google Shape;23;p5"/>
          <p:cNvPicPr preferRelativeResize="0"/>
          <p:nvPr/>
        </p:nvPicPr>
        <p:blipFill rotWithShape="1">
          <a:blip r:embed="rId2">
            <a:alphaModFix/>
          </a:blip>
          <a:srcRect b="0" l="0" r="0" t="0"/>
          <a:stretch/>
        </p:blipFill>
        <p:spPr>
          <a:xfrm>
            <a:off x="2445410" y="2046882"/>
            <a:ext cx="1881059" cy="1711086"/>
          </a:xfrm>
          <a:prstGeom prst="rect">
            <a:avLst/>
          </a:prstGeom>
          <a:noFill/>
          <a:ln>
            <a:noFill/>
          </a:ln>
        </p:spPr>
      </p:pic>
      <p:cxnSp>
        <p:nvCxnSpPr>
          <p:cNvPr id="24" name="Google Shape;24;p5"/>
          <p:cNvCxnSpPr/>
          <p:nvPr/>
        </p:nvCxnSpPr>
        <p:spPr>
          <a:xfrm flipH="1" rot="10800000">
            <a:off x="11461737" y="3684765"/>
            <a:ext cx="17300022" cy="17300022"/>
          </a:xfrm>
          <a:prstGeom prst="straightConnector1">
            <a:avLst/>
          </a:prstGeom>
          <a:noFill/>
          <a:ln cap="flat" cmpd="sng" w="12700">
            <a:solidFill>
              <a:srgbClr val="65B6AC"/>
            </a:solidFill>
            <a:prstDash val="solid"/>
            <a:miter lim="400000"/>
            <a:headEnd len="sm" w="sm" type="none"/>
            <a:tailEnd len="sm" w="sm" type="none"/>
          </a:ln>
        </p:spPr>
      </p:cxnSp>
      <p:sp>
        <p:nvSpPr>
          <p:cNvPr id="25" name="Google Shape;25;p5"/>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noAutofit/>
          </a:bodyPr>
          <a:lstStyle>
            <a:lvl1pPr indent="0" lvl="0"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1pPr>
            <a:lvl2pPr indent="0" lvl="1"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2pPr>
            <a:lvl3pPr indent="0" lvl="2"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3pPr>
            <a:lvl4pPr indent="0" lvl="3"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4pPr>
            <a:lvl5pPr indent="0" lvl="4"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5pPr>
            <a:lvl6pPr indent="0" lvl="5"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6pPr>
            <a:lvl7pPr indent="0" lvl="6"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7pPr>
            <a:lvl8pPr indent="0" lvl="7"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8pPr>
            <a:lvl9pPr indent="0" lvl="8" marL="0" algn="ctr">
              <a:lnSpc>
                <a:spcPct val="100000"/>
              </a:lnSpc>
              <a:spcBef>
                <a:spcPts val="0"/>
              </a:spcBef>
              <a:spcAft>
                <a:spcPts val="0"/>
              </a:spcAft>
              <a:buClr>
                <a:srgbClr val="000000"/>
              </a:buClr>
              <a:buSzPts val="2400"/>
              <a:buFont typeface="Helvetica Neue Light"/>
              <a:buNone/>
              <a:defRPr sz="2400" cap="non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F48"/>
        </a:solidFill>
      </p:bgPr>
    </p:bg>
    <p:spTree>
      <p:nvGrpSpPr>
        <p:cNvPr id="5" name="Shape 5"/>
        <p:cNvGrpSpPr/>
        <p:nvPr/>
      </p:nvGrpSpPr>
      <p:grpSpPr>
        <a:xfrm>
          <a:off x="0" y="0"/>
          <a:ext cx="0" cy="0"/>
          <a:chOff x="0" y="0"/>
          <a:chExt cx="0" cy="0"/>
        </a:xfrm>
      </p:grpSpPr>
      <p:cxnSp>
        <p:nvCxnSpPr>
          <p:cNvPr id="6" name="Google Shape;6;p1"/>
          <p:cNvCxnSpPr/>
          <p:nvPr/>
        </p:nvCxnSpPr>
        <p:spPr>
          <a:xfrm flipH="1" rot="10800000">
            <a:off x="12547599" y="3802501"/>
            <a:ext cx="13494899" cy="13494899"/>
          </a:xfrm>
          <a:prstGeom prst="straightConnector1">
            <a:avLst/>
          </a:prstGeom>
          <a:noFill/>
          <a:ln cap="flat" cmpd="sng" w="12700">
            <a:solidFill>
              <a:srgbClr val="FFFFFF">
                <a:alpha val="20392"/>
              </a:srgbClr>
            </a:solidFill>
            <a:prstDash val="solid"/>
            <a:miter lim="400000"/>
            <a:headEnd len="sm" w="sm" type="none"/>
            <a:tailEnd len="sm" w="sm" type="none"/>
          </a:ln>
        </p:spPr>
      </p:cxnSp>
      <p:pic>
        <p:nvPicPr>
          <p:cNvPr descr="Image" id="7" name="Google Shape;7;p1"/>
          <p:cNvPicPr preferRelativeResize="0"/>
          <p:nvPr/>
        </p:nvPicPr>
        <p:blipFill rotWithShape="1">
          <a:blip r:embed="rId1">
            <a:alphaModFix/>
          </a:blip>
          <a:srcRect b="0" l="0" r="0" t="0"/>
          <a:stretch/>
        </p:blipFill>
        <p:spPr>
          <a:xfrm>
            <a:off x="2407310" y="2173882"/>
            <a:ext cx="1881059" cy="1711086"/>
          </a:xfrm>
          <a:prstGeom prst="rect">
            <a:avLst/>
          </a:prstGeom>
          <a:noFill/>
          <a:ln>
            <a:noFill/>
          </a:ln>
        </p:spPr>
      </p:pic>
      <p:pic>
        <p:nvPicPr>
          <p:cNvPr descr="Image" id="8" name="Google Shape;8;p1"/>
          <p:cNvPicPr preferRelativeResize="0"/>
          <p:nvPr/>
        </p:nvPicPr>
        <p:blipFill rotWithShape="1">
          <a:blip r:embed="rId1">
            <a:alphaModFix/>
          </a:blip>
          <a:srcRect b="0" l="0" r="0" t="0"/>
          <a:stretch/>
        </p:blipFill>
        <p:spPr>
          <a:xfrm>
            <a:off x="2407310" y="2173882"/>
            <a:ext cx="1881059" cy="1711086"/>
          </a:xfrm>
          <a:prstGeom prst="rect">
            <a:avLst/>
          </a:prstGeom>
          <a:noFill/>
          <a:ln>
            <a:noFill/>
          </a:ln>
        </p:spPr>
      </p:pic>
      <p:sp>
        <p:nvSpPr>
          <p:cNvPr id="9" name="Google Shape;9;p1"/>
          <p:cNvSpPr/>
          <p:nvPr/>
        </p:nvSpPr>
        <p:spPr>
          <a:xfrm>
            <a:off x="1868918" y="-20828"/>
            <a:ext cx="20632273" cy="13757656"/>
          </a:xfrm>
          <a:custGeom>
            <a:rect b="b" l="l" r="r" t="t"/>
            <a:pathLst>
              <a:path extrusionOk="0" h="21600" w="21600">
                <a:moveTo>
                  <a:pt x="0" y="8"/>
                </a:moveTo>
                <a:lnTo>
                  <a:pt x="14907" y="21600"/>
                </a:lnTo>
                <a:lnTo>
                  <a:pt x="21600" y="21600"/>
                </a:lnTo>
                <a:lnTo>
                  <a:pt x="6778" y="0"/>
                </a:lnTo>
                <a:lnTo>
                  <a:pt x="0" y="8"/>
                </a:lnTo>
                <a:close/>
              </a:path>
            </a:pathLst>
          </a:custGeom>
          <a:solidFill>
            <a:srgbClr val="E35205">
              <a:alpha val="89803"/>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 name="Google Shape;10;p1"/>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Autofit/>
          </a:bodyPr>
          <a:lstStyle>
            <a:lvl1pPr lvl="0" marR="0" rtl="0" algn="l">
              <a:lnSpc>
                <a:spcPct val="100000"/>
              </a:lnSpc>
              <a:spcBef>
                <a:spcPts val="1900"/>
              </a:spcBef>
              <a:spcAft>
                <a:spcPts val="0"/>
              </a:spcAft>
              <a:buClr>
                <a:srgbClr val="334049"/>
              </a:buClr>
              <a:buSzPts val="3600"/>
              <a:buFont typeface="Avenir"/>
              <a:buNone/>
              <a:defRPr b="0" i="0" sz="3600" u="none" cap="none" strike="noStrike">
                <a:solidFill>
                  <a:srgbClr val="334049"/>
                </a:solidFill>
                <a:latin typeface="Avenir"/>
                <a:ea typeface="Avenir"/>
                <a:cs typeface="Avenir"/>
                <a:sym typeface="Avenir"/>
              </a:defRPr>
            </a:lvl1pPr>
            <a:lvl2pPr lvl="1" marR="0" rtl="0" algn="l">
              <a:lnSpc>
                <a:spcPct val="100000"/>
              </a:lnSpc>
              <a:spcBef>
                <a:spcPts val="1900"/>
              </a:spcBef>
              <a:spcAft>
                <a:spcPts val="0"/>
              </a:spcAft>
              <a:buClr>
                <a:srgbClr val="334049"/>
              </a:buClr>
              <a:buSzPts val="3600"/>
              <a:buFont typeface="Avenir"/>
              <a:buNone/>
              <a:defRPr b="0" i="0" sz="3600" u="none" cap="none" strike="noStrike">
                <a:solidFill>
                  <a:srgbClr val="334049"/>
                </a:solidFill>
                <a:latin typeface="Avenir"/>
                <a:ea typeface="Avenir"/>
                <a:cs typeface="Avenir"/>
                <a:sym typeface="Avenir"/>
              </a:defRPr>
            </a:lvl2pPr>
            <a:lvl3pPr lvl="2" marR="0" rtl="0" algn="l">
              <a:lnSpc>
                <a:spcPct val="100000"/>
              </a:lnSpc>
              <a:spcBef>
                <a:spcPts val="1900"/>
              </a:spcBef>
              <a:spcAft>
                <a:spcPts val="0"/>
              </a:spcAft>
              <a:buClr>
                <a:srgbClr val="334049"/>
              </a:buClr>
              <a:buSzPts val="3600"/>
              <a:buFont typeface="Avenir"/>
              <a:buNone/>
              <a:defRPr b="0" i="0" sz="3600" u="none" cap="none" strike="noStrike">
                <a:solidFill>
                  <a:srgbClr val="334049"/>
                </a:solidFill>
                <a:latin typeface="Avenir"/>
                <a:ea typeface="Avenir"/>
                <a:cs typeface="Avenir"/>
                <a:sym typeface="Avenir"/>
              </a:defRPr>
            </a:lvl3pPr>
            <a:lvl4pPr lvl="3" marR="0" rtl="0" algn="l">
              <a:lnSpc>
                <a:spcPct val="100000"/>
              </a:lnSpc>
              <a:spcBef>
                <a:spcPts val="1900"/>
              </a:spcBef>
              <a:spcAft>
                <a:spcPts val="0"/>
              </a:spcAft>
              <a:buClr>
                <a:srgbClr val="334049"/>
              </a:buClr>
              <a:buSzPts val="3600"/>
              <a:buFont typeface="Avenir"/>
              <a:buNone/>
              <a:defRPr b="0" i="0" sz="3600" u="none" cap="none" strike="noStrike">
                <a:solidFill>
                  <a:srgbClr val="334049"/>
                </a:solidFill>
                <a:latin typeface="Avenir"/>
                <a:ea typeface="Avenir"/>
                <a:cs typeface="Avenir"/>
                <a:sym typeface="Avenir"/>
              </a:defRPr>
            </a:lvl4pPr>
            <a:lvl5pPr lvl="4" marR="0" rtl="0" algn="l">
              <a:lnSpc>
                <a:spcPct val="100000"/>
              </a:lnSpc>
              <a:spcBef>
                <a:spcPts val="1900"/>
              </a:spcBef>
              <a:spcAft>
                <a:spcPts val="0"/>
              </a:spcAft>
              <a:buClr>
                <a:srgbClr val="334049"/>
              </a:buClr>
              <a:buSzPts val="3600"/>
              <a:buFont typeface="Avenir"/>
              <a:buNone/>
              <a:defRPr b="0" i="0" sz="3600" u="none" cap="none" strike="noStrike">
                <a:solidFill>
                  <a:srgbClr val="334049"/>
                </a:solidFill>
                <a:latin typeface="Avenir"/>
                <a:ea typeface="Avenir"/>
                <a:cs typeface="Avenir"/>
                <a:sym typeface="Avenir"/>
              </a:defRPr>
            </a:lvl5pPr>
            <a:lvl6pPr lvl="5" marR="0" rtl="0" algn="l">
              <a:lnSpc>
                <a:spcPct val="100000"/>
              </a:lnSpc>
              <a:spcBef>
                <a:spcPts val="1900"/>
              </a:spcBef>
              <a:spcAft>
                <a:spcPts val="0"/>
              </a:spcAft>
              <a:buClr>
                <a:srgbClr val="334049"/>
              </a:buClr>
              <a:buSzPts val="3600"/>
              <a:buFont typeface="Avenir"/>
              <a:buNone/>
              <a:defRPr b="0" i="0" sz="3600" u="none" cap="none" strike="noStrike">
                <a:solidFill>
                  <a:srgbClr val="334049"/>
                </a:solidFill>
                <a:latin typeface="Avenir"/>
                <a:ea typeface="Avenir"/>
                <a:cs typeface="Avenir"/>
                <a:sym typeface="Avenir"/>
              </a:defRPr>
            </a:lvl6pPr>
            <a:lvl7pPr lvl="6" marR="0" rtl="0" algn="l">
              <a:lnSpc>
                <a:spcPct val="100000"/>
              </a:lnSpc>
              <a:spcBef>
                <a:spcPts val="1900"/>
              </a:spcBef>
              <a:spcAft>
                <a:spcPts val="0"/>
              </a:spcAft>
              <a:buClr>
                <a:srgbClr val="334049"/>
              </a:buClr>
              <a:buSzPts val="3600"/>
              <a:buFont typeface="Avenir"/>
              <a:buNone/>
              <a:defRPr b="0" i="0" sz="3600" u="none" cap="none" strike="noStrike">
                <a:solidFill>
                  <a:srgbClr val="334049"/>
                </a:solidFill>
                <a:latin typeface="Avenir"/>
                <a:ea typeface="Avenir"/>
                <a:cs typeface="Avenir"/>
                <a:sym typeface="Avenir"/>
              </a:defRPr>
            </a:lvl7pPr>
            <a:lvl8pPr lvl="7" marR="0" rtl="0" algn="l">
              <a:lnSpc>
                <a:spcPct val="100000"/>
              </a:lnSpc>
              <a:spcBef>
                <a:spcPts val="1900"/>
              </a:spcBef>
              <a:spcAft>
                <a:spcPts val="0"/>
              </a:spcAft>
              <a:buClr>
                <a:srgbClr val="334049"/>
              </a:buClr>
              <a:buSzPts val="3600"/>
              <a:buFont typeface="Avenir"/>
              <a:buNone/>
              <a:defRPr b="0" i="0" sz="3600" u="none" cap="none" strike="noStrike">
                <a:solidFill>
                  <a:srgbClr val="334049"/>
                </a:solidFill>
                <a:latin typeface="Avenir"/>
                <a:ea typeface="Avenir"/>
                <a:cs typeface="Avenir"/>
                <a:sym typeface="Avenir"/>
              </a:defRPr>
            </a:lvl8pPr>
            <a:lvl9pPr lvl="8" marR="0" rtl="0" algn="l">
              <a:lnSpc>
                <a:spcPct val="100000"/>
              </a:lnSpc>
              <a:spcBef>
                <a:spcPts val="1900"/>
              </a:spcBef>
              <a:spcAft>
                <a:spcPts val="0"/>
              </a:spcAft>
              <a:buClr>
                <a:srgbClr val="334049"/>
              </a:buClr>
              <a:buSzPts val="3600"/>
              <a:buFont typeface="Avenir"/>
              <a:buNone/>
              <a:defRPr b="0" i="0" sz="3600" u="none" cap="none" strike="noStrike">
                <a:solidFill>
                  <a:srgbClr val="334049"/>
                </a:solidFill>
                <a:latin typeface="Avenir"/>
                <a:ea typeface="Avenir"/>
                <a:cs typeface="Avenir"/>
                <a:sym typeface="Avenir"/>
              </a:defRPr>
            </a:lvl9pPr>
          </a:lstStyle>
          <a:p/>
        </p:txBody>
      </p:sp>
      <p:sp>
        <p:nvSpPr>
          <p:cNvPr id="11" name="Google Shape;11;p1"/>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Autofit/>
          </a:bodyPr>
          <a:lstStyle>
            <a:lvl1pPr indent="-228600" lvl="0" marL="457200" marR="0" rtl="0" algn="l">
              <a:lnSpc>
                <a:spcPct val="100000"/>
              </a:lnSpc>
              <a:spcBef>
                <a:spcPts val="0"/>
              </a:spcBef>
              <a:spcAft>
                <a:spcPts val="0"/>
              </a:spcAft>
              <a:buClr>
                <a:srgbClr val="333F48"/>
              </a:buClr>
              <a:buSzPts val="3600"/>
              <a:buFont typeface="Avenir"/>
              <a:buNone/>
              <a:defRPr b="0" i="0" sz="3600" u="none" cap="none" strike="noStrike">
                <a:solidFill>
                  <a:srgbClr val="333F48"/>
                </a:solidFill>
                <a:latin typeface="Avenir"/>
                <a:ea typeface="Avenir"/>
                <a:cs typeface="Avenir"/>
                <a:sym typeface="Avenir"/>
              </a:defRPr>
            </a:lvl1pPr>
            <a:lvl2pPr indent="-228600" lvl="1" marL="914400" marR="0" rtl="0" algn="l">
              <a:lnSpc>
                <a:spcPct val="100000"/>
              </a:lnSpc>
              <a:spcBef>
                <a:spcPts val="0"/>
              </a:spcBef>
              <a:spcAft>
                <a:spcPts val="0"/>
              </a:spcAft>
              <a:buClr>
                <a:srgbClr val="333F48"/>
              </a:buClr>
              <a:buSzPts val="3600"/>
              <a:buFont typeface="Avenir"/>
              <a:buNone/>
              <a:defRPr b="0" i="0" sz="3600" u="none" cap="none" strike="noStrike">
                <a:solidFill>
                  <a:srgbClr val="333F48"/>
                </a:solidFill>
                <a:latin typeface="Avenir"/>
                <a:ea typeface="Avenir"/>
                <a:cs typeface="Avenir"/>
                <a:sym typeface="Avenir"/>
              </a:defRPr>
            </a:lvl2pPr>
            <a:lvl3pPr indent="-228600" lvl="2" marL="1371600" marR="0" rtl="0" algn="l">
              <a:lnSpc>
                <a:spcPct val="100000"/>
              </a:lnSpc>
              <a:spcBef>
                <a:spcPts val="0"/>
              </a:spcBef>
              <a:spcAft>
                <a:spcPts val="0"/>
              </a:spcAft>
              <a:buClr>
                <a:srgbClr val="333F48"/>
              </a:buClr>
              <a:buSzPts val="3600"/>
              <a:buFont typeface="Avenir"/>
              <a:buNone/>
              <a:defRPr b="0" i="0" sz="3600" u="none" cap="none" strike="noStrike">
                <a:solidFill>
                  <a:srgbClr val="333F48"/>
                </a:solidFill>
                <a:latin typeface="Avenir"/>
                <a:ea typeface="Avenir"/>
                <a:cs typeface="Avenir"/>
                <a:sym typeface="Avenir"/>
              </a:defRPr>
            </a:lvl3pPr>
            <a:lvl4pPr indent="-228600" lvl="3" marL="1828800" marR="0" rtl="0" algn="l">
              <a:lnSpc>
                <a:spcPct val="100000"/>
              </a:lnSpc>
              <a:spcBef>
                <a:spcPts val="0"/>
              </a:spcBef>
              <a:spcAft>
                <a:spcPts val="0"/>
              </a:spcAft>
              <a:buClr>
                <a:srgbClr val="333F48"/>
              </a:buClr>
              <a:buSzPts val="3600"/>
              <a:buFont typeface="Avenir"/>
              <a:buNone/>
              <a:defRPr b="0" i="0" sz="3600" u="none" cap="none" strike="noStrike">
                <a:solidFill>
                  <a:srgbClr val="333F48"/>
                </a:solidFill>
                <a:latin typeface="Avenir"/>
                <a:ea typeface="Avenir"/>
                <a:cs typeface="Avenir"/>
                <a:sym typeface="Avenir"/>
              </a:defRPr>
            </a:lvl4pPr>
            <a:lvl5pPr indent="-228600" lvl="4" marL="2286000" marR="0" rtl="0" algn="l">
              <a:lnSpc>
                <a:spcPct val="100000"/>
              </a:lnSpc>
              <a:spcBef>
                <a:spcPts val="0"/>
              </a:spcBef>
              <a:spcAft>
                <a:spcPts val="0"/>
              </a:spcAft>
              <a:buClr>
                <a:srgbClr val="333F48"/>
              </a:buClr>
              <a:buSzPts val="3600"/>
              <a:buFont typeface="Avenir"/>
              <a:buNone/>
              <a:defRPr b="0" i="0" sz="3600" u="none" cap="none" strike="noStrike">
                <a:solidFill>
                  <a:srgbClr val="333F48"/>
                </a:solidFill>
                <a:latin typeface="Avenir"/>
                <a:ea typeface="Avenir"/>
                <a:cs typeface="Avenir"/>
                <a:sym typeface="Avenir"/>
              </a:defRPr>
            </a:lvl5pPr>
            <a:lvl6pPr indent="-228600" lvl="5" marL="2743200" marR="0" rtl="0" algn="l">
              <a:lnSpc>
                <a:spcPct val="100000"/>
              </a:lnSpc>
              <a:spcBef>
                <a:spcPts val="0"/>
              </a:spcBef>
              <a:spcAft>
                <a:spcPts val="0"/>
              </a:spcAft>
              <a:buClr>
                <a:srgbClr val="333F48"/>
              </a:buClr>
              <a:buSzPts val="3600"/>
              <a:buFont typeface="Avenir"/>
              <a:buNone/>
              <a:defRPr b="0" i="0" sz="3600" u="none" cap="none" strike="noStrike">
                <a:solidFill>
                  <a:srgbClr val="333F48"/>
                </a:solidFill>
                <a:latin typeface="Avenir"/>
                <a:ea typeface="Avenir"/>
                <a:cs typeface="Avenir"/>
                <a:sym typeface="Avenir"/>
              </a:defRPr>
            </a:lvl6pPr>
            <a:lvl7pPr indent="-228600" lvl="6" marL="3200400" marR="0" rtl="0" algn="l">
              <a:lnSpc>
                <a:spcPct val="100000"/>
              </a:lnSpc>
              <a:spcBef>
                <a:spcPts val="0"/>
              </a:spcBef>
              <a:spcAft>
                <a:spcPts val="0"/>
              </a:spcAft>
              <a:buClr>
                <a:srgbClr val="333F48"/>
              </a:buClr>
              <a:buSzPts val="3600"/>
              <a:buFont typeface="Avenir"/>
              <a:buNone/>
              <a:defRPr b="0" i="0" sz="3600" u="none" cap="none" strike="noStrike">
                <a:solidFill>
                  <a:srgbClr val="333F48"/>
                </a:solidFill>
                <a:latin typeface="Avenir"/>
                <a:ea typeface="Avenir"/>
                <a:cs typeface="Avenir"/>
                <a:sym typeface="Avenir"/>
              </a:defRPr>
            </a:lvl7pPr>
            <a:lvl8pPr indent="-228600" lvl="7" marL="3657600" marR="0" rtl="0" algn="l">
              <a:lnSpc>
                <a:spcPct val="100000"/>
              </a:lnSpc>
              <a:spcBef>
                <a:spcPts val="0"/>
              </a:spcBef>
              <a:spcAft>
                <a:spcPts val="0"/>
              </a:spcAft>
              <a:buClr>
                <a:srgbClr val="333F48"/>
              </a:buClr>
              <a:buSzPts val="3600"/>
              <a:buFont typeface="Avenir"/>
              <a:buNone/>
              <a:defRPr b="0" i="0" sz="3600" u="none" cap="none" strike="noStrike">
                <a:solidFill>
                  <a:srgbClr val="333F48"/>
                </a:solidFill>
                <a:latin typeface="Avenir"/>
                <a:ea typeface="Avenir"/>
                <a:cs typeface="Avenir"/>
                <a:sym typeface="Avenir"/>
              </a:defRPr>
            </a:lvl8pPr>
            <a:lvl9pPr indent="-228600" lvl="8" marL="4114800" marR="0" rtl="0" algn="l">
              <a:lnSpc>
                <a:spcPct val="100000"/>
              </a:lnSpc>
              <a:spcBef>
                <a:spcPts val="0"/>
              </a:spcBef>
              <a:spcAft>
                <a:spcPts val="0"/>
              </a:spcAft>
              <a:buClr>
                <a:srgbClr val="333F48"/>
              </a:buClr>
              <a:buSzPts val="3600"/>
              <a:buFont typeface="Avenir"/>
              <a:buNone/>
              <a:defRPr b="0" i="0" sz="3600" u="none" cap="none" strike="noStrike">
                <a:solidFill>
                  <a:srgbClr val="333F48"/>
                </a:solidFill>
                <a:latin typeface="Avenir"/>
                <a:ea typeface="Avenir"/>
                <a:cs typeface="Avenir"/>
                <a:sym typeface="Avenir"/>
              </a:defRPr>
            </a:lvl9pPr>
          </a:lstStyle>
          <a:p/>
        </p:txBody>
      </p:sp>
      <p:sp>
        <p:nvSpPr>
          <p:cNvPr id="12" name="Google Shape;12;p1"/>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14.jpg"/><Relationship Id="rId5"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048"/>
        </a:solidFill>
      </p:bgPr>
    </p:bg>
    <p:spTree>
      <p:nvGrpSpPr>
        <p:cNvPr id="29" name="Shape 29"/>
        <p:cNvGrpSpPr/>
        <p:nvPr/>
      </p:nvGrpSpPr>
      <p:grpSpPr>
        <a:xfrm>
          <a:off x="0" y="0"/>
          <a:ext cx="0" cy="0"/>
          <a:chOff x="0" y="0"/>
          <a:chExt cx="0" cy="0"/>
        </a:xfrm>
      </p:grpSpPr>
      <p:sp>
        <p:nvSpPr>
          <p:cNvPr id="30" name="Google Shape;30;p6"/>
          <p:cNvSpPr txBox="1"/>
          <p:nvPr>
            <p:ph idx="4294967295" type="body"/>
          </p:nvPr>
        </p:nvSpPr>
        <p:spPr>
          <a:xfrm>
            <a:off x="6670750" y="6070600"/>
            <a:ext cx="11042400" cy="15747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Clr>
                <a:srgbClr val="FFFFFF"/>
              </a:buClr>
              <a:buSzPts val="8400"/>
              <a:buFont typeface="Avenir"/>
              <a:buNone/>
            </a:pPr>
            <a:r>
              <a:rPr lang="en-US" sz="8400">
                <a:solidFill>
                  <a:srgbClr val="FFFFFF"/>
                </a:solidFill>
              </a:rPr>
              <a:t>SECTION NAME</a:t>
            </a:r>
            <a:endParaRPr/>
          </a:p>
        </p:txBody>
      </p:sp>
      <p:pic>
        <p:nvPicPr>
          <p:cNvPr descr="1099746193.mp4" id="31" name="Google Shape;31;p6"/>
          <p:cNvPicPr preferRelativeResize="0"/>
          <p:nvPr/>
        </p:nvPicPr>
        <p:blipFill rotWithShape="1">
          <a:blip r:embed="rId3">
            <a:alphaModFix/>
          </a:blip>
          <a:srcRect b="0" l="0" r="0" t="0"/>
          <a:stretch/>
        </p:blipFill>
        <p:spPr>
          <a:xfrm>
            <a:off x="0" y="0"/>
            <a:ext cx="24384000" cy="13716000"/>
          </a:xfrm>
          <a:prstGeom prst="rect">
            <a:avLst/>
          </a:prstGeom>
          <a:noFill/>
          <a:ln>
            <a:noFill/>
          </a:ln>
        </p:spPr>
      </p:pic>
      <p:cxnSp>
        <p:nvCxnSpPr>
          <p:cNvPr id="32" name="Google Shape;32;p6"/>
          <p:cNvCxnSpPr/>
          <p:nvPr/>
        </p:nvCxnSpPr>
        <p:spPr>
          <a:xfrm flipH="1" rot="10800000">
            <a:off x="12725399" y="2913501"/>
            <a:ext cx="13494899" cy="13494899"/>
          </a:xfrm>
          <a:prstGeom prst="straightConnector1">
            <a:avLst/>
          </a:prstGeom>
          <a:noFill/>
          <a:ln cap="flat" cmpd="sng" w="12700">
            <a:solidFill>
              <a:srgbClr val="FFFFFF">
                <a:alpha val="20392"/>
              </a:srgbClr>
            </a:solidFill>
            <a:prstDash val="solid"/>
            <a:miter lim="400000"/>
            <a:headEnd len="sm" w="sm" type="none"/>
            <a:tailEnd len="sm" w="sm" type="none"/>
          </a:ln>
        </p:spPr>
      </p:cxnSp>
      <p:sp>
        <p:nvSpPr>
          <p:cNvPr id="33" name="Google Shape;33;p6"/>
          <p:cNvSpPr/>
          <p:nvPr/>
        </p:nvSpPr>
        <p:spPr>
          <a:xfrm>
            <a:off x="1868918" y="-20828"/>
            <a:ext cx="20632273" cy="13757656"/>
          </a:xfrm>
          <a:custGeom>
            <a:rect b="b" l="l" r="r" t="t"/>
            <a:pathLst>
              <a:path extrusionOk="0" h="21600" w="21600">
                <a:moveTo>
                  <a:pt x="0" y="8"/>
                </a:moveTo>
                <a:lnTo>
                  <a:pt x="14907" y="21600"/>
                </a:lnTo>
                <a:lnTo>
                  <a:pt x="21600" y="21600"/>
                </a:lnTo>
                <a:lnTo>
                  <a:pt x="6672" y="0"/>
                </a:lnTo>
                <a:lnTo>
                  <a:pt x="0" y="8"/>
                </a:lnTo>
                <a:close/>
              </a:path>
            </a:pathLst>
          </a:custGeom>
          <a:solidFill>
            <a:srgbClr val="E35205">
              <a:alpha val="89803"/>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 name="Google Shape;34;p6"/>
          <p:cNvSpPr/>
          <p:nvPr/>
        </p:nvSpPr>
        <p:spPr>
          <a:xfrm>
            <a:off x="8277725" y="-48125"/>
            <a:ext cx="16122325" cy="13788200"/>
          </a:xfrm>
          <a:custGeom>
            <a:rect b="b" l="l" r="r" t="t"/>
            <a:pathLst>
              <a:path extrusionOk="0" h="551528" w="644893">
                <a:moveTo>
                  <a:pt x="0" y="1925"/>
                </a:moveTo>
                <a:lnTo>
                  <a:pt x="569816" y="551528"/>
                </a:lnTo>
                <a:lnTo>
                  <a:pt x="644893" y="551528"/>
                </a:lnTo>
                <a:lnTo>
                  <a:pt x="644893" y="0"/>
                </a:lnTo>
                <a:close/>
              </a:path>
            </a:pathLst>
          </a:custGeom>
          <a:solidFill>
            <a:srgbClr val="333F48">
              <a:alpha val="88080"/>
            </a:srgbClr>
          </a:solidFill>
          <a:ln cap="flat" cmpd="sng" w="9525">
            <a:solidFill>
              <a:schemeClr val="dk2"/>
            </a:solidFill>
            <a:prstDash val="solid"/>
            <a:round/>
            <a:headEnd len="med" w="med" type="none"/>
            <a:tailEnd len="med" w="med" type="none"/>
          </a:ln>
        </p:spPr>
      </p:sp>
      <p:sp>
        <p:nvSpPr>
          <p:cNvPr id="35" name="Google Shape;35;p6"/>
          <p:cNvSpPr/>
          <p:nvPr/>
        </p:nvSpPr>
        <p:spPr>
          <a:xfrm>
            <a:off x="-24725" y="-24725"/>
            <a:ext cx="16148825" cy="13750000"/>
          </a:xfrm>
          <a:custGeom>
            <a:rect b="b" l="l" r="r" t="t"/>
            <a:pathLst>
              <a:path extrusionOk="0" h="550000" w="645953">
                <a:moveTo>
                  <a:pt x="989" y="989"/>
                </a:moveTo>
                <a:lnTo>
                  <a:pt x="0" y="550000"/>
                </a:lnTo>
                <a:lnTo>
                  <a:pt x="645953" y="550000"/>
                </a:lnTo>
                <a:lnTo>
                  <a:pt x="77158" y="0"/>
                </a:lnTo>
                <a:close/>
              </a:path>
            </a:pathLst>
          </a:custGeom>
          <a:solidFill>
            <a:srgbClr val="333F48">
              <a:alpha val="88080"/>
            </a:srgbClr>
          </a:solidFill>
          <a:ln cap="flat" cmpd="sng" w="9525">
            <a:solidFill>
              <a:schemeClr val="dk2"/>
            </a:solidFill>
            <a:prstDash val="solid"/>
            <a:round/>
            <a:headEnd len="med" w="med" type="none"/>
            <a:tailEnd len="med" w="med" type="none"/>
          </a:ln>
        </p:spPr>
      </p:sp>
      <p:pic>
        <p:nvPicPr>
          <p:cNvPr descr="site-logo-white.pdf" id="36" name="Google Shape;36;p6"/>
          <p:cNvPicPr preferRelativeResize="0"/>
          <p:nvPr/>
        </p:nvPicPr>
        <p:blipFill rotWithShape="1">
          <a:blip r:embed="rId4">
            <a:alphaModFix/>
          </a:blip>
          <a:srcRect b="0" l="0" r="0" t="0"/>
          <a:stretch/>
        </p:blipFill>
        <p:spPr>
          <a:xfrm>
            <a:off x="6275387" y="6487318"/>
            <a:ext cx="11870181" cy="7414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048"/>
        </a:solidFill>
      </p:bgPr>
    </p:bg>
    <p:spTree>
      <p:nvGrpSpPr>
        <p:cNvPr id="93" name="Shape 93"/>
        <p:cNvGrpSpPr/>
        <p:nvPr/>
      </p:nvGrpSpPr>
      <p:grpSpPr>
        <a:xfrm>
          <a:off x="0" y="0"/>
          <a:ext cx="0" cy="0"/>
          <a:chOff x="0" y="0"/>
          <a:chExt cx="0" cy="0"/>
        </a:xfrm>
      </p:grpSpPr>
      <p:sp>
        <p:nvSpPr>
          <p:cNvPr id="94" name="Google Shape;94;p15"/>
          <p:cNvSpPr txBox="1"/>
          <p:nvPr>
            <p:ph idx="1" type="body"/>
          </p:nvPr>
        </p:nvSpPr>
        <p:spPr>
          <a:xfrm>
            <a:off x="6670750" y="6070600"/>
            <a:ext cx="11042400" cy="15747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Clr>
                <a:srgbClr val="FFFFFF"/>
              </a:buClr>
              <a:buSzPts val="8400"/>
              <a:buFont typeface="Avenir"/>
              <a:buNone/>
            </a:pPr>
            <a:r>
              <a:rPr lang="en-US" sz="9600"/>
              <a:t>What do we test?</a:t>
            </a:r>
            <a:endParaRPr sz="9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nvSpPr>
        <p:spPr>
          <a:xfrm>
            <a:off x="5133900" y="2292300"/>
            <a:ext cx="14116200" cy="9632400"/>
          </a:xfrm>
          <a:prstGeom prst="rect">
            <a:avLst/>
          </a:prstGeom>
          <a:noFill/>
          <a:ln>
            <a:noFill/>
          </a:ln>
        </p:spPr>
        <p:txBody>
          <a:bodyPr anchorCtr="0" anchor="ctr" bIns="50800" lIns="50800" spcFirstLastPara="1" rIns="50800" wrap="square" tIns="50800">
            <a:noAutofit/>
          </a:bodyPr>
          <a:lstStyle/>
          <a:p>
            <a:pPr indent="0" lvl="0" marL="0" rtl="0" algn="l">
              <a:lnSpc>
                <a:spcPct val="115000"/>
              </a:lnSpc>
              <a:spcBef>
                <a:spcPts val="0"/>
              </a:spcBef>
              <a:spcAft>
                <a:spcPts val="0"/>
              </a:spcAft>
              <a:buNone/>
            </a:pPr>
            <a:r>
              <a:rPr b="1" lang="en-US" sz="6000">
                <a:solidFill>
                  <a:srgbClr val="222222"/>
                </a:solidFill>
                <a:highlight>
                  <a:srgbClr val="FFFFFF"/>
                </a:highlight>
                <a:latin typeface="Avenir"/>
                <a:ea typeface="Avenir"/>
                <a:cs typeface="Avenir"/>
                <a:sym typeface="Avenir"/>
              </a:rPr>
              <a:t>Different Types Of Software Testing</a:t>
            </a:r>
            <a:endParaRPr b="1" sz="6000">
              <a:solidFill>
                <a:srgbClr val="222222"/>
              </a:solidFill>
              <a:highlight>
                <a:srgbClr val="FFFFFF"/>
              </a:highlight>
              <a:latin typeface="Avenir"/>
              <a:ea typeface="Avenir"/>
              <a:cs typeface="Avenir"/>
              <a:sym typeface="Avenir"/>
            </a:endParaRPr>
          </a:p>
          <a:p>
            <a:pPr indent="-457200" lvl="0" marL="647700" marR="190500" rtl="0" algn="l">
              <a:lnSpc>
                <a:spcPct val="115000"/>
              </a:lnSpc>
              <a:spcBef>
                <a:spcPts val="1100"/>
              </a:spcBef>
              <a:spcAft>
                <a:spcPts val="0"/>
              </a:spcAft>
              <a:buClr>
                <a:srgbClr val="222222"/>
              </a:buClr>
              <a:buSzPts val="3600"/>
              <a:buFont typeface="Avenir"/>
              <a:buChar char="●"/>
            </a:pPr>
            <a:r>
              <a:rPr b="1" lang="en-US" sz="3600">
                <a:solidFill>
                  <a:srgbClr val="980000"/>
                </a:solidFill>
                <a:highlight>
                  <a:srgbClr val="FFFFFF"/>
                </a:highlight>
                <a:latin typeface="Avenir"/>
                <a:ea typeface="Avenir"/>
                <a:cs typeface="Avenir"/>
                <a:sym typeface="Avenir"/>
              </a:rPr>
              <a:t>Unit Testing:</a:t>
            </a:r>
            <a:r>
              <a:rPr lang="en-US" sz="3600">
                <a:solidFill>
                  <a:srgbClr val="222222"/>
                </a:solidFill>
                <a:highlight>
                  <a:srgbClr val="FFFFFF"/>
                </a:highlight>
                <a:latin typeface="Avenir"/>
                <a:ea typeface="Avenir"/>
                <a:cs typeface="Avenir"/>
                <a:sym typeface="Avenir"/>
              </a:rPr>
              <a:t> </a:t>
            </a:r>
            <a:r>
              <a:rPr lang="en-US" sz="3000">
                <a:solidFill>
                  <a:srgbClr val="292929"/>
                </a:solidFill>
                <a:highlight>
                  <a:srgbClr val="FFFFFF"/>
                </a:highlight>
                <a:latin typeface="Avenir"/>
                <a:ea typeface="Avenir"/>
                <a:cs typeface="Avenir"/>
                <a:sym typeface="Avenir"/>
              </a:rPr>
              <a:t>validating a unit of code in isolation</a:t>
            </a:r>
            <a:endParaRPr sz="3000">
              <a:solidFill>
                <a:srgbClr val="222222"/>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Font typeface="Avenir"/>
              <a:buChar char="●"/>
            </a:pPr>
            <a:r>
              <a:rPr b="1" lang="en-US" sz="3600">
                <a:solidFill>
                  <a:srgbClr val="980000"/>
                </a:solidFill>
                <a:highlight>
                  <a:srgbClr val="FFFFFF"/>
                </a:highlight>
                <a:latin typeface="Avenir"/>
                <a:ea typeface="Avenir"/>
                <a:cs typeface="Avenir"/>
                <a:sym typeface="Avenir"/>
              </a:rPr>
              <a:t>Integration Testing:</a:t>
            </a:r>
            <a:r>
              <a:rPr b="1" lang="en-US" sz="3600">
                <a:solidFill>
                  <a:srgbClr val="222222"/>
                </a:solidFill>
                <a:highlight>
                  <a:srgbClr val="FFFFFF"/>
                </a:highlight>
                <a:latin typeface="Avenir"/>
                <a:ea typeface="Avenir"/>
                <a:cs typeface="Avenir"/>
                <a:sym typeface="Avenir"/>
              </a:rPr>
              <a:t> </a:t>
            </a:r>
            <a:r>
              <a:rPr lang="en-US" sz="3000">
                <a:solidFill>
                  <a:srgbClr val="222222"/>
                </a:solidFill>
                <a:highlight>
                  <a:srgbClr val="FFFFFF"/>
                </a:highlight>
                <a:latin typeface="Avenir"/>
                <a:ea typeface="Avenir"/>
                <a:cs typeface="Avenir"/>
                <a:sym typeface="Avenir"/>
              </a:rPr>
              <a:t>validating different units, modules or components of a software application as a combined entity</a:t>
            </a:r>
            <a:endParaRPr sz="3000">
              <a:solidFill>
                <a:srgbClr val="222222"/>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Font typeface="Avenir"/>
              <a:buChar char="●"/>
            </a:pPr>
            <a:r>
              <a:rPr b="1" lang="en-US" sz="3600">
                <a:solidFill>
                  <a:srgbClr val="980000"/>
                </a:solidFill>
                <a:highlight>
                  <a:srgbClr val="FFFFFF"/>
                </a:highlight>
                <a:latin typeface="Avenir"/>
                <a:ea typeface="Avenir"/>
                <a:cs typeface="Avenir"/>
                <a:sym typeface="Avenir"/>
              </a:rPr>
              <a:t>System Testing: </a:t>
            </a:r>
            <a:r>
              <a:rPr lang="en-US" sz="3000">
                <a:solidFill>
                  <a:srgbClr val="222222"/>
                </a:solidFill>
                <a:highlight>
                  <a:srgbClr val="FFFFFF"/>
                </a:highlight>
                <a:latin typeface="Avenir"/>
                <a:ea typeface="Avenir"/>
                <a:cs typeface="Avenir"/>
                <a:sym typeface="Avenir"/>
              </a:rPr>
              <a:t>validating the various components of an application interact together in the </a:t>
            </a:r>
            <a:r>
              <a:rPr b="1" lang="en-US" sz="3000">
                <a:solidFill>
                  <a:srgbClr val="783F04"/>
                </a:solidFill>
                <a:highlight>
                  <a:srgbClr val="FFFFFF"/>
                </a:highlight>
                <a:latin typeface="Avenir"/>
                <a:ea typeface="Avenir"/>
                <a:cs typeface="Avenir"/>
                <a:sym typeface="Avenir"/>
              </a:rPr>
              <a:t>full, integrated system or application</a:t>
            </a:r>
            <a:endParaRPr b="1" sz="3000">
              <a:solidFill>
                <a:srgbClr val="783F04"/>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Font typeface="Avenir"/>
              <a:buChar char="●"/>
            </a:pPr>
            <a:r>
              <a:rPr b="1" lang="en-US" sz="3600">
                <a:solidFill>
                  <a:srgbClr val="980000"/>
                </a:solidFill>
                <a:highlight>
                  <a:srgbClr val="FFFFFF"/>
                </a:highlight>
                <a:latin typeface="Avenir"/>
                <a:ea typeface="Avenir"/>
                <a:cs typeface="Avenir"/>
                <a:sym typeface="Avenir"/>
              </a:rPr>
              <a:t>Sanity Testing:</a:t>
            </a:r>
            <a:r>
              <a:rPr b="1" lang="en-US" sz="3600">
                <a:solidFill>
                  <a:srgbClr val="222222"/>
                </a:solidFill>
                <a:highlight>
                  <a:srgbClr val="FFFFFF"/>
                </a:highlight>
                <a:latin typeface="Avenir"/>
                <a:ea typeface="Avenir"/>
                <a:cs typeface="Avenir"/>
                <a:sym typeface="Avenir"/>
              </a:rPr>
              <a:t> </a:t>
            </a:r>
            <a:r>
              <a:rPr lang="en-US" sz="3000">
                <a:solidFill>
                  <a:srgbClr val="222222"/>
                </a:solidFill>
                <a:highlight>
                  <a:srgbClr val="FFFFFF"/>
                </a:highlight>
                <a:latin typeface="Avenir"/>
                <a:ea typeface="Avenir"/>
                <a:cs typeface="Avenir"/>
                <a:sym typeface="Avenir"/>
              </a:rPr>
              <a:t>ensuring that the changes introduced into the system are working as expected</a:t>
            </a:r>
            <a:endParaRPr sz="2400">
              <a:solidFill>
                <a:srgbClr val="222222"/>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Font typeface="Avenir"/>
              <a:buChar char="●"/>
            </a:pPr>
            <a:r>
              <a:rPr b="1" lang="en-US" sz="3600">
                <a:solidFill>
                  <a:srgbClr val="980000"/>
                </a:solidFill>
                <a:highlight>
                  <a:srgbClr val="FFFFFF"/>
                </a:highlight>
                <a:latin typeface="Avenir"/>
                <a:ea typeface="Avenir"/>
                <a:cs typeface="Avenir"/>
                <a:sym typeface="Avenir"/>
              </a:rPr>
              <a:t>Smoke Testing:</a:t>
            </a:r>
            <a:r>
              <a:rPr b="1" lang="en-US" sz="3600">
                <a:solidFill>
                  <a:srgbClr val="222222"/>
                </a:solidFill>
                <a:highlight>
                  <a:srgbClr val="FFFFFF"/>
                </a:highlight>
                <a:latin typeface="Avenir"/>
                <a:ea typeface="Avenir"/>
                <a:cs typeface="Avenir"/>
                <a:sym typeface="Avenir"/>
              </a:rPr>
              <a:t> </a:t>
            </a:r>
            <a:r>
              <a:rPr lang="en-US" sz="3000">
                <a:solidFill>
                  <a:srgbClr val="222222"/>
                </a:solidFill>
                <a:highlight>
                  <a:srgbClr val="FFFFFF"/>
                </a:highlight>
                <a:latin typeface="Avenir"/>
                <a:ea typeface="Avenir"/>
                <a:cs typeface="Avenir"/>
                <a:sym typeface="Avenir"/>
              </a:rPr>
              <a:t>verifying that the most important functionalities of system are working</a:t>
            </a:r>
            <a:endParaRPr sz="3000">
              <a:solidFill>
                <a:srgbClr val="222222"/>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Font typeface="Avenir"/>
              <a:buChar char="●"/>
            </a:pPr>
            <a:r>
              <a:rPr b="1" lang="en-US" sz="3600">
                <a:solidFill>
                  <a:srgbClr val="980000"/>
                </a:solidFill>
                <a:highlight>
                  <a:srgbClr val="FFFFFF"/>
                </a:highlight>
                <a:latin typeface="Avenir"/>
                <a:ea typeface="Avenir"/>
                <a:cs typeface="Avenir"/>
                <a:sym typeface="Avenir"/>
              </a:rPr>
              <a:t>Interface</a:t>
            </a:r>
            <a:r>
              <a:rPr b="1" lang="en-US" sz="3600">
                <a:solidFill>
                  <a:srgbClr val="222222"/>
                </a:solidFill>
                <a:highlight>
                  <a:srgbClr val="FFFFFF"/>
                </a:highlight>
                <a:latin typeface="Avenir"/>
                <a:ea typeface="Avenir"/>
                <a:cs typeface="Avenir"/>
                <a:sym typeface="Avenir"/>
              </a:rPr>
              <a:t> </a:t>
            </a:r>
            <a:r>
              <a:rPr b="1" lang="en-US" sz="3600">
                <a:solidFill>
                  <a:srgbClr val="980000"/>
                </a:solidFill>
                <a:highlight>
                  <a:srgbClr val="FFFFFF"/>
                </a:highlight>
                <a:latin typeface="Avenir"/>
                <a:ea typeface="Avenir"/>
                <a:cs typeface="Avenir"/>
                <a:sym typeface="Avenir"/>
              </a:rPr>
              <a:t>Testing: </a:t>
            </a:r>
            <a:r>
              <a:rPr lang="en-US" sz="3000">
                <a:solidFill>
                  <a:srgbClr val="222222"/>
                </a:solidFill>
                <a:highlight>
                  <a:srgbClr val="FFFFFF"/>
                </a:highlight>
                <a:latin typeface="Avenir"/>
                <a:ea typeface="Avenir"/>
                <a:cs typeface="Avenir"/>
                <a:sym typeface="Avenir"/>
              </a:rPr>
              <a:t>validating the interaction between the two systems or applications that are involved in the software application</a:t>
            </a:r>
            <a:endParaRPr sz="3000">
              <a:solidFill>
                <a:srgbClr val="222222"/>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000000"/>
              </a:buClr>
              <a:buSzPts val="3600"/>
              <a:buFont typeface="Avenir"/>
              <a:buChar char="●"/>
            </a:pPr>
            <a:r>
              <a:rPr b="1" lang="en-US" sz="3600">
                <a:solidFill>
                  <a:srgbClr val="980000"/>
                </a:solidFill>
                <a:highlight>
                  <a:srgbClr val="FFFFFF"/>
                </a:highlight>
                <a:latin typeface="Avenir"/>
                <a:ea typeface="Avenir"/>
                <a:cs typeface="Avenir"/>
                <a:sym typeface="Avenir"/>
              </a:rPr>
              <a:t>Regression</a:t>
            </a:r>
            <a:r>
              <a:rPr b="1" lang="en-US" sz="3600">
                <a:highlight>
                  <a:srgbClr val="FFFFFF"/>
                </a:highlight>
                <a:latin typeface="Avenir"/>
                <a:ea typeface="Avenir"/>
                <a:cs typeface="Avenir"/>
                <a:sym typeface="Avenir"/>
              </a:rPr>
              <a:t> </a:t>
            </a:r>
            <a:r>
              <a:rPr b="1" lang="en-US" sz="3600">
                <a:solidFill>
                  <a:srgbClr val="980000"/>
                </a:solidFill>
                <a:highlight>
                  <a:srgbClr val="FFFFFF"/>
                </a:highlight>
                <a:latin typeface="Avenir"/>
                <a:ea typeface="Avenir"/>
                <a:cs typeface="Avenir"/>
                <a:sym typeface="Avenir"/>
              </a:rPr>
              <a:t>Testing: </a:t>
            </a:r>
            <a:r>
              <a:rPr lang="en-US" sz="3000">
                <a:solidFill>
                  <a:srgbClr val="222222"/>
                </a:solidFill>
                <a:highlight>
                  <a:schemeClr val="lt1"/>
                </a:highlight>
                <a:latin typeface="Avenir"/>
                <a:ea typeface="Avenir"/>
                <a:cs typeface="Avenir"/>
                <a:sym typeface="Avenir"/>
              </a:rPr>
              <a:t>ensuring an </a:t>
            </a:r>
            <a:r>
              <a:rPr b="1" lang="en-US" sz="3000">
                <a:solidFill>
                  <a:srgbClr val="783F04"/>
                </a:solidFill>
                <a:highlight>
                  <a:schemeClr val="lt1"/>
                </a:highlight>
                <a:latin typeface="Avenir"/>
                <a:ea typeface="Avenir"/>
                <a:cs typeface="Avenir"/>
                <a:sym typeface="Avenir"/>
              </a:rPr>
              <a:t>application</a:t>
            </a:r>
            <a:r>
              <a:rPr lang="en-US" sz="3000">
                <a:solidFill>
                  <a:srgbClr val="222222"/>
                </a:solidFill>
                <a:highlight>
                  <a:schemeClr val="lt1"/>
                </a:highlight>
                <a:latin typeface="Avenir"/>
                <a:ea typeface="Avenir"/>
                <a:cs typeface="Avenir"/>
                <a:sym typeface="Avenir"/>
              </a:rPr>
              <a:t> still functions as expected after any code changes, updates, or improvements</a:t>
            </a:r>
            <a:endParaRPr b="1" sz="3600">
              <a:solidFill>
                <a:srgbClr val="980000"/>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Font typeface="Avenir"/>
              <a:buChar char="●"/>
            </a:pPr>
            <a:r>
              <a:rPr b="1" lang="en-US" sz="3600">
                <a:solidFill>
                  <a:srgbClr val="980000"/>
                </a:solidFill>
                <a:highlight>
                  <a:srgbClr val="FFFFFF"/>
                </a:highlight>
                <a:latin typeface="Avenir"/>
                <a:ea typeface="Avenir"/>
                <a:cs typeface="Avenir"/>
                <a:sym typeface="Avenir"/>
              </a:rPr>
              <a:t>Performance Testing</a:t>
            </a:r>
            <a:endParaRPr b="1" sz="3600">
              <a:solidFill>
                <a:srgbClr val="980000"/>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Font typeface="Avenir"/>
              <a:buChar char="●"/>
            </a:pPr>
            <a:r>
              <a:rPr b="1" lang="en-US" sz="3600">
                <a:solidFill>
                  <a:srgbClr val="980000"/>
                </a:solidFill>
                <a:highlight>
                  <a:srgbClr val="FFFFFF"/>
                </a:highlight>
                <a:latin typeface="Avenir"/>
                <a:ea typeface="Avenir"/>
                <a:cs typeface="Avenir"/>
                <a:sym typeface="Avenir"/>
              </a:rPr>
              <a:t>Security/Pen Testing</a:t>
            </a:r>
            <a:endParaRPr b="1" sz="3600">
              <a:solidFill>
                <a:srgbClr val="980000"/>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Char char="●"/>
            </a:pPr>
            <a:r>
              <a:rPr b="1" lang="en-US" sz="3600">
                <a:solidFill>
                  <a:srgbClr val="980000"/>
                </a:solidFill>
                <a:highlight>
                  <a:srgbClr val="FFFFFF"/>
                </a:highlight>
                <a:latin typeface="Avenir"/>
                <a:ea typeface="Avenir"/>
                <a:cs typeface="Avenir"/>
                <a:sym typeface="Avenir"/>
              </a:rPr>
              <a:t>Beta/Acceptance Testing</a:t>
            </a:r>
            <a:endParaRPr b="1" sz="3600">
              <a:solidFill>
                <a:srgbClr val="980000"/>
              </a:solidFill>
              <a:highlight>
                <a:srgbClr val="FFFFFF"/>
              </a:highlight>
              <a:latin typeface="Avenir"/>
              <a:ea typeface="Avenir"/>
              <a:cs typeface="Avenir"/>
              <a:sym typeface="Avenir"/>
            </a:endParaRPr>
          </a:p>
          <a:p>
            <a:pPr indent="0" lvl="0" marL="0" marR="0" rtl="0" algn="l">
              <a:lnSpc>
                <a:spcPct val="100000"/>
              </a:lnSpc>
              <a:spcBef>
                <a:spcPts val="1900"/>
              </a:spcBef>
              <a:spcAft>
                <a:spcPts val="0"/>
              </a:spcAft>
              <a:buNone/>
            </a:pPr>
            <a:r>
              <a:t/>
            </a:r>
            <a:endParaRPr b="1" sz="6000">
              <a:solidFill>
                <a:srgbClr val="354048"/>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000"/>
                                        <p:tgtEl>
                                          <p:spTgt spid="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3" st="3"/>
                                            </p:txEl>
                                          </p:spTgt>
                                        </p:tgtEl>
                                        <p:attrNameLst>
                                          <p:attrName>style.visibility</p:attrName>
                                        </p:attrNameLst>
                                      </p:cBhvr>
                                      <p:to>
                                        <p:strVal val="visible"/>
                                      </p:to>
                                    </p:set>
                                    <p:animEffect filter="fade" transition="in">
                                      <p:cBhvr>
                                        <p:cTn dur="1000"/>
                                        <p:tgtEl>
                                          <p:spTgt spid="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4" st="4"/>
                                            </p:txEl>
                                          </p:spTgt>
                                        </p:tgtEl>
                                        <p:attrNameLst>
                                          <p:attrName>style.visibility</p:attrName>
                                        </p:attrNameLst>
                                      </p:cBhvr>
                                      <p:to>
                                        <p:strVal val="visible"/>
                                      </p:to>
                                    </p:set>
                                    <p:animEffect filter="fade" transition="in">
                                      <p:cBhvr>
                                        <p:cTn dur="1000"/>
                                        <p:tgtEl>
                                          <p:spTgt spid="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5" st="5"/>
                                            </p:txEl>
                                          </p:spTgt>
                                        </p:tgtEl>
                                        <p:attrNameLst>
                                          <p:attrName>style.visibility</p:attrName>
                                        </p:attrNameLst>
                                      </p:cBhvr>
                                      <p:to>
                                        <p:strVal val="visible"/>
                                      </p:to>
                                    </p:set>
                                    <p:animEffect filter="fade" transition="in">
                                      <p:cBhvr>
                                        <p:cTn dur="1000"/>
                                        <p:tgtEl>
                                          <p:spTgt spid="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6" st="6"/>
                                            </p:txEl>
                                          </p:spTgt>
                                        </p:tgtEl>
                                        <p:attrNameLst>
                                          <p:attrName>style.visibility</p:attrName>
                                        </p:attrNameLst>
                                      </p:cBhvr>
                                      <p:to>
                                        <p:strVal val="visible"/>
                                      </p:to>
                                    </p:set>
                                    <p:animEffect filter="fade" transition="in">
                                      <p:cBhvr>
                                        <p:cTn dur="1000"/>
                                        <p:tgtEl>
                                          <p:spTgt spid="9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7" st="7"/>
                                            </p:txEl>
                                          </p:spTgt>
                                        </p:tgtEl>
                                        <p:attrNameLst>
                                          <p:attrName>style.visibility</p:attrName>
                                        </p:attrNameLst>
                                      </p:cBhvr>
                                      <p:to>
                                        <p:strVal val="visible"/>
                                      </p:to>
                                    </p:set>
                                    <p:animEffect filter="fade" transition="in">
                                      <p:cBhvr>
                                        <p:cTn dur="1000"/>
                                        <p:tgtEl>
                                          <p:spTgt spid="9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8" st="8"/>
                                            </p:txEl>
                                          </p:spTgt>
                                        </p:tgtEl>
                                        <p:attrNameLst>
                                          <p:attrName>style.visibility</p:attrName>
                                        </p:attrNameLst>
                                      </p:cBhvr>
                                      <p:to>
                                        <p:strVal val="visible"/>
                                      </p:to>
                                    </p:set>
                                    <p:animEffect filter="fade" transition="in">
                                      <p:cBhvr>
                                        <p:cTn dur="1000"/>
                                        <p:tgtEl>
                                          <p:spTgt spid="9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9" st="9"/>
                                            </p:txEl>
                                          </p:spTgt>
                                        </p:tgtEl>
                                        <p:attrNameLst>
                                          <p:attrName>style.visibility</p:attrName>
                                        </p:attrNameLst>
                                      </p:cBhvr>
                                      <p:to>
                                        <p:strVal val="visible"/>
                                      </p:to>
                                    </p:set>
                                    <p:animEffect filter="fade" transition="in">
                                      <p:cBhvr>
                                        <p:cTn dur="1000"/>
                                        <p:tgtEl>
                                          <p:spTgt spid="9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0" st="10"/>
                                            </p:txEl>
                                          </p:spTgt>
                                        </p:tgtEl>
                                        <p:attrNameLst>
                                          <p:attrName>style.visibility</p:attrName>
                                        </p:attrNameLst>
                                      </p:cBhvr>
                                      <p:to>
                                        <p:strVal val="visible"/>
                                      </p:to>
                                    </p:set>
                                    <p:animEffect filter="fade" transition="in">
                                      <p:cBhvr>
                                        <p:cTn dur="1000"/>
                                        <p:tgtEl>
                                          <p:spTgt spid="9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1" st="11"/>
                                            </p:txEl>
                                          </p:spTgt>
                                        </p:tgtEl>
                                        <p:attrNameLst>
                                          <p:attrName>style.visibility</p:attrName>
                                        </p:attrNameLst>
                                      </p:cBhvr>
                                      <p:to>
                                        <p:strVal val="visible"/>
                                      </p:to>
                                    </p:set>
                                    <p:animEffect filter="fade" transition="in">
                                      <p:cBhvr>
                                        <p:cTn dur="1000"/>
                                        <p:tgtEl>
                                          <p:spTgt spid="99">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nvSpPr>
        <p:spPr>
          <a:xfrm>
            <a:off x="5133900" y="3282900"/>
            <a:ext cx="14116200" cy="7150200"/>
          </a:xfrm>
          <a:prstGeom prst="rect">
            <a:avLst/>
          </a:prstGeom>
          <a:noFill/>
          <a:ln>
            <a:noFill/>
          </a:ln>
        </p:spPr>
        <p:txBody>
          <a:bodyPr anchorCtr="0" anchor="ctr" bIns="50800" lIns="50800" spcFirstLastPara="1" rIns="50800" wrap="square" tIns="50800">
            <a:noAutofit/>
          </a:bodyPr>
          <a:lstStyle/>
          <a:p>
            <a:pPr indent="0" lvl="0" marL="0" rtl="0" algn="l">
              <a:lnSpc>
                <a:spcPct val="115000"/>
              </a:lnSpc>
              <a:spcBef>
                <a:spcPts val="0"/>
              </a:spcBef>
              <a:spcAft>
                <a:spcPts val="0"/>
              </a:spcAft>
              <a:buNone/>
            </a:pPr>
            <a:r>
              <a:rPr b="1" lang="en-US" sz="6000">
                <a:solidFill>
                  <a:srgbClr val="222222"/>
                </a:solidFill>
                <a:highlight>
                  <a:srgbClr val="FFFFFF"/>
                </a:highlight>
                <a:latin typeface="Avenir"/>
                <a:ea typeface="Avenir"/>
                <a:cs typeface="Avenir"/>
                <a:sym typeface="Avenir"/>
              </a:rPr>
              <a:t>Different Types Of Software Testing</a:t>
            </a:r>
            <a:endParaRPr b="1" sz="6000">
              <a:solidFill>
                <a:srgbClr val="222222"/>
              </a:solidFill>
              <a:highlight>
                <a:srgbClr val="FFFFFF"/>
              </a:highlight>
              <a:latin typeface="Avenir"/>
              <a:ea typeface="Avenir"/>
              <a:cs typeface="Avenir"/>
              <a:sym typeface="Avenir"/>
            </a:endParaRPr>
          </a:p>
          <a:p>
            <a:pPr indent="-457200" lvl="0" marL="647700" marR="190500" rtl="0" algn="l">
              <a:lnSpc>
                <a:spcPct val="115000"/>
              </a:lnSpc>
              <a:spcBef>
                <a:spcPts val="1100"/>
              </a:spcBef>
              <a:spcAft>
                <a:spcPts val="0"/>
              </a:spcAft>
              <a:buClr>
                <a:srgbClr val="222222"/>
              </a:buClr>
              <a:buSzPts val="3600"/>
              <a:buFont typeface="Avenir"/>
              <a:buChar char="●"/>
            </a:pPr>
            <a:r>
              <a:rPr lang="en-US" sz="3600">
                <a:solidFill>
                  <a:srgbClr val="222222"/>
                </a:solidFill>
                <a:highlight>
                  <a:srgbClr val="FFFFFF"/>
                </a:highlight>
                <a:latin typeface="Avenir"/>
                <a:ea typeface="Avenir"/>
                <a:cs typeface="Avenir"/>
                <a:sym typeface="Avenir"/>
              </a:rPr>
              <a:t>Unit Testing</a:t>
            </a:r>
            <a:endParaRPr sz="3600">
              <a:solidFill>
                <a:srgbClr val="222222"/>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Font typeface="Avenir"/>
              <a:buChar char="●"/>
            </a:pPr>
            <a:r>
              <a:rPr lang="en-US" sz="3600">
                <a:solidFill>
                  <a:srgbClr val="222222"/>
                </a:solidFill>
                <a:highlight>
                  <a:srgbClr val="FFFFFF"/>
                </a:highlight>
                <a:latin typeface="Avenir"/>
                <a:ea typeface="Avenir"/>
                <a:cs typeface="Avenir"/>
                <a:sym typeface="Avenir"/>
              </a:rPr>
              <a:t>Integration Testing</a:t>
            </a:r>
            <a:endParaRPr sz="3600">
              <a:solidFill>
                <a:srgbClr val="222222"/>
              </a:solidFill>
              <a:highlight>
                <a:srgbClr val="FFFFFF"/>
              </a:highlight>
              <a:latin typeface="Avenir"/>
              <a:ea typeface="Avenir"/>
              <a:cs typeface="Avenir"/>
              <a:sym typeface="Avenir"/>
            </a:endParaRPr>
          </a:p>
          <a:p>
            <a:pPr indent="-457200" lvl="0" marL="647700" marR="190500" rtl="0" algn="l">
              <a:lnSpc>
                <a:spcPct val="115000"/>
              </a:lnSpc>
              <a:spcBef>
                <a:spcPts val="0"/>
              </a:spcBef>
              <a:spcAft>
                <a:spcPts val="0"/>
              </a:spcAft>
              <a:buClr>
                <a:srgbClr val="222222"/>
              </a:buClr>
              <a:buSzPts val="3600"/>
              <a:buFont typeface="Avenir"/>
              <a:buChar char="●"/>
            </a:pPr>
            <a:r>
              <a:rPr lang="en-US" sz="3600">
                <a:solidFill>
                  <a:srgbClr val="222222"/>
                </a:solidFill>
                <a:highlight>
                  <a:srgbClr val="FFFFFF"/>
                </a:highlight>
                <a:latin typeface="Avenir"/>
                <a:ea typeface="Avenir"/>
                <a:cs typeface="Avenir"/>
                <a:sym typeface="Avenir"/>
              </a:rPr>
              <a:t>System Testing</a:t>
            </a:r>
            <a:endParaRPr sz="3600">
              <a:solidFill>
                <a:srgbClr val="222222"/>
              </a:solidFill>
              <a:highlight>
                <a:srgbClr val="FFFFFF"/>
              </a:highlight>
              <a:latin typeface="Avenir"/>
              <a:ea typeface="Avenir"/>
              <a:cs typeface="Avenir"/>
              <a:sym typeface="Avenir"/>
            </a:endParaRPr>
          </a:p>
          <a:p>
            <a:pPr indent="0" lvl="0" marL="457200" marR="190500" rtl="0" algn="l">
              <a:lnSpc>
                <a:spcPct val="115000"/>
              </a:lnSpc>
              <a:spcBef>
                <a:spcPts val="300"/>
              </a:spcBef>
              <a:spcAft>
                <a:spcPts val="0"/>
              </a:spcAft>
              <a:buNone/>
            </a:pPr>
            <a:r>
              <a:t/>
            </a:r>
            <a:endParaRPr sz="3600">
              <a:solidFill>
                <a:srgbClr val="222222"/>
              </a:solidFill>
              <a:highlight>
                <a:srgbClr val="FFFFFF"/>
              </a:highlight>
              <a:latin typeface="Avenir"/>
              <a:ea typeface="Avenir"/>
              <a:cs typeface="Avenir"/>
              <a:sym typeface="Avenir"/>
            </a:endParaRPr>
          </a:p>
          <a:p>
            <a:pPr indent="0" lvl="0" marL="0" marR="0" rtl="0" algn="l">
              <a:lnSpc>
                <a:spcPct val="100000"/>
              </a:lnSpc>
              <a:spcBef>
                <a:spcPts val="1900"/>
              </a:spcBef>
              <a:spcAft>
                <a:spcPts val="0"/>
              </a:spcAft>
              <a:buNone/>
            </a:pPr>
            <a:r>
              <a:t/>
            </a:r>
            <a:endParaRPr b="1" sz="6000">
              <a:solidFill>
                <a:srgbClr val="354048"/>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1000"/>
                                        <p:tgtEl>
                                          <p:spTgt spid="1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animEffect filter="fade" transition="in">
                                      <p:cBhvr>
                                        <p:cTn dur="1000"/>
                                        <p:tgtEl>
                                          <p:spTgt spid="10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grpSp>
        <p:nvGrpSpPr>
          <p:cNvPr id="109" name="Google Shape;109;p18"/>
          <p:cNvGrpSpPr/>
          <p:nvPr/>
        </p:nvGrpSpPr>
        <p:grpSpPr>
          <a:xfrm>
            <a:off x="5427313" y="1860900"/>
            <a:ext cx="13529375" cy="9994200"/>
            <a:chOff x="5427313" y="1860900"/>
            <a:chExt cx="13529375" cy="9994200"/>
          </a:xfrm>
        </p:grpSpPr>
        <p:sp>
          <p:nvSpPr>
            <p:cNvPr id="110" name="Google Shape;110;p18"/>
            <p:cNvSpPr/>
            <p:nvPr/>
          </p:nvSpPr>
          <p:spPr>
            <a:xfrm>
              <a:off x="5427313" y="1860900"/>
              <a:ext cx="13529375" cy="9994200"/>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407625" y="8243663"/>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407625" y="5130338"/>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nvSpPr>
          <p:spPr>
            <a:xfrm>
              <a:off x="10528350" y="64876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Service</a:t>
              </a:r>
              <a:endParaRPr sz="4800">
                <a:latin typeface="Avenir"/>
                <a:ea typeface="Avenir"/>
                <a:cs typeface="Avenir"/>
                <a:sym typeface="Avenir"/>
              </a:endParaRPr>
            </a:p>
          </p:txBody>
        </p:sp>
        <p:sp>
          <p:nvSpPr>
            <p:cNvPr id="114" name="Google Shape;114;p18"/>
            <p:cNvSpPr txBox="1"/>
            <p:nvPr/>
          </p:nvSpPr>
          <p:spPr>
            <a:xfrm>
              <a:off x="10528350" y="9856375"/>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Unit</a:t>
              </a:r>
              <a:endParaRPr sz="4800">
                <a:latin typeface="Avenir"/>
                <a:ea typeface="Avenir"/>
                <a:cs typeface="Avenir"/>
                <a:sym typeface="Avenir"/>
              </a:endParaRPr>
            </a:p>
          </p:txBody>
        </p:sp>
        <p:sp>
          <p:nvSpPr>
            <p:cNvPr id="115" name="Google Shape;115;p18"/>
            <p:cNvSpPr txBox="1"/>
            <p:nvPr/>
          </p:nvSpPr>
          <p:spPr>
            <a:xfrm>
              <a:off x="10528350" y="36542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UI</a:t>
              </a:r>
              <a:endParaRPr sz="4800">
                <a:latin typeface="Avenir"/>
                <a:ea typeface="Avenir"/>
                <a:cs typeface="Avenir"/>
                <a:sym typeface="Avenir"/>
              </a:endParaRPr>
            </a:p>
          </p:txBody>
        </p:sp>
      </p:grpSp>
      <p:sp>
        <p:nvSpPr>
          <p:cNvPr id="116" name="Google Shape;116;p18"/>
          <p:cNvSpPr txBox="1"/>
          <p:nvPr/>
        </p:nvSpPr>
        <p:spPr>
          <a:xfrm>
            <a:off x="1661125" y="754500"/>
            <a:ext cx="5845200" cy="110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b="1" lang="en-US" sz="6000">
                <a:solidFill>
                  <a:srgbClr val="222222"/>
                </a:solidFill>
                <a:highlight>
                  <a:schemeClr val="lt1"/>
                </a:highlight>
                <a:latin typeface="Avenir"/>
                <a:ea typeface="Avenir"/>
                <a:cs typeface="Avenir"/>
                <a:sym typeface="Avenir"/>
              </a:rPr>
              <a:t>Test Pyramid</a:t>
            </a:r>
            <a:endParaRPr sz="3600">
              <a:latin typeface="Avenir"/>
              <a:ea typeface="Avenir"/>
              <a:cs typeface="Avenir"/>
              <a:sym typeface="Avenir"/>
            </a:endParaRPr>
          </a:p>
        </p:txBody>
      </p:sp>
      <p:sp>
        <p:nvSpPr>
          <p:cNvPr id="117" name="Google Shape;117;p18"/>
          <p:cNvSpPr txBox="1"/>
          <p:nvPr/>
        </p:nvSpPr>
        <p:spPr>
          <a:xfrm>
            <a:off x="1366675" y="12476450"/>
            <a:ext cx="107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Avenir"/>
                <a:ea typeface="Avenir"/>
                <a:cs typeface="Avenir"/>
                <a:sym typeface="Avenir"/>
              </a:rPr>
              <a:t>Ref.</a:t>
            </a:r>
            <a:r>
              <a:rPr lang="en-US">
                <a:latin typeface="Avenir"/>
                <a:ea typeface="Avenir"/>
                <a:cs typeface="Avenir"/>
                <a:sym typeface="Avenir"/>
              </a:rPr>
              <a:t>:</a:t>
            </a:r>
            <a:r>
              <a:rPr lang="en-US">
                <a:latin typeface="Avenir"/>
                <a:ea typeface="Avenir"/>
                <a:cs typeface="Avenir"/>
                <a:sym typeface="Avenir"/>
              </a:rPr>
              <a:t> Martin Fowler’s </a:t>
            </a:r>
            <a:r>
              <a:rPr lang="en-US">
                <a:latin typeface="Avenir"/>
                <a:ea typeface="Avenir"/>
                <a:cs typeface="Avenir"/>
                <a:sym typeface="Avenir"/>
              </a:rPr>
              <a:t>TestPyramid </a:t>
            </a:r>
            <a:r>
              <a:rPr lang="en-US">
                <a:latin typeface="Avenir"/>
                <a:ea typeface="Avenir"/>
                <a:cs typeface="Avenir"/>
                <a:sym typeface="Avenir"/>
              </a:rPr>
              <a:t>article (</a:t>
            </a:r>
            <a:r>
              <a:rPr lang="en-US">
                <a:solidFill>
                  <a:srgbClr val="0000FF"/>
                </a:solidFill>
                <a:latin typeface="Avenir"/>
                <a:ea typeface="Avenir"/>
                <a:cs typeface="Avenir"/>
                <a:sym typeface="Avenir"/>
              </a:rPr>
              <a:t>https://martinfowler.com/bliki/TestPyramid.html</a:t>
            </a:r>
            <a:r>
              <a:rPr lang="en-US">
                <a:latin typeface="Avenir"/>
                <a:ea typeface="Avenir"/>
                <a:cs typeface="Avenir"/>
                <a:sym typeface="Avenir"/>
              </a:rPr>
              <a:t>)</a:t>
            </a:r>
            <a:endParaRPr>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p:nvPr/>
        </p:nvSpPr>
        <p:spPr>
          <a:xfrm>
            <a:off x="10699110" y="8639442"/>
            <a:ext cx="2985796" cy="1990531"/>
          </a:xfrm>
          <a:prstGeom prst="flowChartMagneticDisk">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10699112" y="5350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txBox="1"/>
          <p:nvPr/>
        </p:nvSpPr>
        <p:spPr>
          <a:xfrm>
            <a:off x="10932453" y="10903500"/>
            <a:ext cx="25191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Database</a:t>
            </a:r>
            <a:endParaRPr sz="3600">
              <a:latin typeface="Avenir"/>
              <a:ea typeface="Avenir"/>
              <a:cs typeface="Avenir"/>
              <a:sym typeface="Avenir"/>
            </a:endParaRPr>
          </a:p>
        </p:txBody>
      </p:sp>
      <p:sp>
        <p:nvSpPr>
          <p:cNvPr id="125" name="Google Shape;125;p19"/>
          <p:cNvSpPr txBox="1"/>
          <p:nvPr/>
        </p:nvSpPr>
        <p:spPr>
          <a:xfrm>
            <a:off x="10699053" y="7614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26" name="Google Shape;126;p19"/>
          <p:cNvSpPr/>
          <p:nvPr/>
        </p:nvSpPr>
        <p:spPr>
          <a:xfrm>
            <a:off x="10699047" y="2060675"/>
            <a:ext cx="2985900" cy="1990525"/>
          </a:xfrm>
          <a:prstGeom prst="flowChartProcess">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txBox="1"/>
          <p:nvPr/>
        </p:nvSpPr>
        <p:spPr>
          <a:xfrm>
            <a:off x="10699053" y="4324738"/>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Application</a:t>
            </a:r>
            <a:endParaRPr sz="3600">
              <a:latin typeface="Avenir"/>
              <a:ea typeface="Avenir"/>
              <a:cs typeface="Avenir"/>
              <a:sym typeface="Avenir"/>
            </a:endParaRPr>
          </a:p>
        </p:txBody>
      </p:sp>
      <p:sp>
        <p:nvSpPr>
          <p:cNvPr id="128" name="Google Shape;128;p19"/>
          <p:cNvSpPr txBox="1"/>
          <p:nvPr/>
        </p:nvSpPr>
        <p:spPr>
          <a:xfrm>
            <a:off x="1508725" y="525900"/>
            <a:ext cx="10308900" cy="110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lang="en-US" sz="6000">
                <a:solidFill>
                  <a:srgbClr val="222222"/>
                </a:solidFill>
                <a:highlight>
                  <a:schemeClr val="lt1"/>
                </a:highlight>
                <a:latin typeface="Avenir"/>
                <a:ea typeface="Avenir"/>
                <a:cs typeface="Avenir"/>
                <a:sym typeface="Avenir"/>
              </a:rPr>
              <a:t>Basic A</a:t>
            </a:r>
            <a:r>
              <a:rPr lang="en-US" sz="6000">
                <a:solidFill>
                  <a:srgbClr val="222222"/>
                </a:solidFill>
                <a:highlight>
                  <a:schemeClr val="lt1"/>
                </a:highlight>
                <a:latin typeface="Avenir"/>
                <a:ea typeface="Avenir"/>
                <a:cs typeface="Avenir"/>
                <a:sym typeface="Avenir"/>
              </a:rPr>
              <a:t>pplication design </a:t>
            </a:r>
            <a:endParaRPr sz="3600">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p:nvPr/>
        </p:nvSpPr>
        <p:spPr>
          <a:xfrm>
            <a:off x="10699107" y="9308442"/>
            <a:ext cx="2985796" cy="1990531"/>
          </a:xfrm>
          <a:prstGeom prst="flowChartMagneticDisk">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10699109" y="6019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txBox="1"/>
          <p:nvPr/>
        </p:nvSpPr>
        <p:spPr>
          <a:xfrm>
            <a:off x="10932450" y="11572500"/>
            <a:ext cx="25191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Database</a:t>
            </a:r>
            <a:endParaRPr sz="3600">
              <a:latin typeface="Avenir"/>
              <a:ea typeface="Avenir"/>
              <a:cs typeface="Avenir"/>
              <a:sym typeface="Avenir"/>
            </a:endParaRPr>
          </a:p>
        </p:txBody>
      </p:sp>
      <p:sp>
        <p:nvSpPr>
          <p:cNvPr id="136" name="Google Shape;136;p20"/>
          <p:cNvSpPr txBox="1"/>
          <p:nvPr/>
        </p:nvSpPr>
        <p:spPr>
          <a:xfrm>
            <a:off x="10699050" y="8283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37" name="Google Shape;137;p20"/>
          <p:cNvSpPr/>
          <p:nvPr/>
        </p:nvSpPr>
        <p:spPr>
          <a:xfrm>
            <a:off x="10699043" y="2729675"/>
            <a:ext cx="2985900" cy="1990525"/>
          </a:xfrm>
          <a:prstGeom prst="flowChartProcess">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txBox="1"/>
          <p:nvPr/>
        </p:nvSpPr>
        <p:spPr>
          <a:xfrm>
            <a:off x="10699050" y="4993738"/>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Application</a:t>
            </a:r>
            <a:endParaRPr sz="3600">
              <a:latin typeface="Avenir"/>
              <a:ea typeface="Avenir"/>
              <a:cs typeface="Avenir"/>
              <a:sym typeface="Avenir"/>
            </a:endParaRPr>
          </a:p>
        </p:txBody>
      </p:sp>
      <p:sp>
        <p:nvSpPr>
          <p:cNvPr id="139" name="Google Shape;139;p20"/>
          <p:cNvSpPr/>
          <p:nvPr/>
        </p:nvSpPr>
        <p:spPr>
          <a:xfrm>
            <a:off x="16499757" y="9308442"/>
            <a:ext cx="2985796" cy="1990531"/>
          </a:xfrm>
          <a:prstGeom prst="flowChartMagneticDisk">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16499759" y="6019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txBox="1"/>
          <p:nvPr/>
        </p:nvSpPr>
        <p:spPr>
          <a:xfrm>
            <a:off x="16733100" y="11572500"/>
            <a:ext cx="25191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Database</a:t>
            </a:r>
            <a:endParaRPr sz="3600">
              <a:latin typeface="Avenir"/>
              <a:ea typeface="Avenir"/>
              <a:cs typeface="Avenir"/>
              <a:sym typeface="Avenir"/>
            </a:endParaRPr>
          </a:p>
        </p:txBody>
      </p:sp>
      <p:sp>
        <p:nvSpPr>
          <p:cNvPr id="142" name="Google Shape;142;p20"/>
          <p:cNvSpPr txBox="1"/>
          <p:nvPr/>
        </p:nvSpPr>
        <p:spPr>
          <a:xfrm>
            <a:off x="16499700" y="8283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43" name="Google Shape;143;p20"/>
          <p:cNvSpPr/>
          <p:nvPr/>
        </p:nvSpPr>
        <p:spPr>
          <a:xfrm>
            <a:off x="4898457" y="9308442"/>
            <a:ext cx="2985796" cy="1990531"/>
          </a:xfrm>
          <a:prstGeom prst="flowChartMagneticDisk">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4898459" y="6019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txBox="1"/>
          <p:nvPr/>
        </p:nvSpPr>
        <p:spPr>
          <a:xfrm>
            <a:off x="5131800" y="11572500"/>
            <a:ext cx="25191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Database</a:t>
            </a:r>
            <a:endParaRPr sz="3600">
              <a:latin typeface="Avenir"/>
              <a:ea typeface="Avenir"/>
              <a:cs typeface="Avenir"/>
              <a:sym typeface="Avenir"/>
            </a:endParaRPr>
          </a:p>
        </p:txBody>
      </p:sp>
      <p:sp>
        <p:nvSpPr>
          <p:cNvPr id="146" name="Google Shape;146;p20"/>
          <p:cNvSpPr txBox="1"/>
          <p:nvPr/>
        </p:nvSpPr>
        <p:spPr>
          <a:xfrm>
            <a:off x="4898400" y="8283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47" name="Google Shape;147;p20"/>
          <p:cNvSpPr txBox="1"/>
          <p:nvPr/>
        </p:nvSpPr>
        <p:spPr>
          <a:xfrm>
            <a:off x="1508725" y="525900"/>
            <a:ext cx="19746600" cy="86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lang="en-US" sz="4400">
                <a:solidFill>
                  <a:srgbClr val="222222"/>
                </a:solidFill>
                <a:highlight>
                  <a:schemeClr val="lt1"/>
                </a:highlight>
                <a:latin typeface="Avenir"/>
                <a:ea typeface="Avenir"/>
                <a:cs typeface="Avenir"/>
                <a:sym typeface="Avenir"/>
              </a:rPr>
              <a:t>Common </a:t>
            </a:r>
            <a:r>
              <a:rPr lang="en-US" sz="4400">
                <a:solidFill>
                  <a:srgbClr val="222222"/>
                </a:solidFill>
                <a:highlight>
                  <a:schemeClr val="lt1"/>
                </a:highlight>
                <a:latin typeface="Avenir"/>
                <a:ea typeface="Avenir"/>
                <a:cs typeface="Avenir"/>
                <a:sym typeface="Avenir"/>
              </a:rPr>
              <a:t>application</a:t>
            </a:r>
            <a:r>
              <a:rPr lang="en-US" sz="4400">
                <a:solidFill>
                  <a:srgbClr val="222222"/>
                </a:solidFill>
                <a:highlight>
                  <a:schemeClr val="lt1"/>
                </a:highlight>
                <a:latin typeface="Avenir"/>
                <a:ea typeface="Avenir"/>
                <a:cs typeface="Avenir"/>
                <a:sym typeface="Avenir"/>
              </a:rPr>
              <a:t> design in practice</a:t>
            </a:r>
            <a:r>
              <a:rPr lang="en-US" sz="4400">
                <a:solidFill>
                  <a:srgbClr val="222222"/>
                </a:solidFill>
                <a:highlight>
                  <a:schemeClr val="lt1"/>
                </a:highlight>
                <a:latin typeface="Avenir"/>
                <a:ea typeface="Avenir"/>
                <a:cs typeface="Avenir"/>
                <a:sym typeface="Avenir"/>
              </a:rPr>
              <a:t>(</a:t>
            </a:r>
            <a:r>
              <a:rPr lang="en-US" sz="4400">
                <a:solidFill>
                  <a:srgbClr val="292929"/>
                </a:solidFill>
                <a:highlight>
                  <a:srgbClr val="FFFFFF"/>
                </a:highlight>
                <a:latin typeface="Avenir"/>
                <a:ea typeface="Avenir"/>
                <a:cs typeface="Avenir"/>
                <a:sym typeface="Avenir"/>
              </a:rPr>
              <a:t>Database-per-service pattern</a:t>
            </a:r>
            <a:r>
              <a:rPr lang="en-US" sz="4400">
                <a:solidFill>
                  <a:srgbClr val="222222"/>
                </a:solidFill>
                <a:highlight>
                  <a:schemeClr val="lt1"/>
                </a:highlight>
                <a:latin typeface="Avenir"/>
                <a:ea typeface="Avenir"/>
                <a:cs typeface="Avenir"/>
                <a:sym typeface="Avenir"/>
              </a:rPr>
              <a:t>)</a:t>
            </a:r>
            <a:endParaRPr sz="4400">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p:nvPr/>
        </p:nvSpPr>
        <p:spPr>
          <a:xfrm>
            <a:off x="10595932" y="9308442"/>
            <a:ext cx="2985796" cy="1990531"/>
          </a:xfrm>
          <a:prstGeom prst="flowChartMagneticDisk">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10595934" y="6019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txBox="1"/>
          <p:nvPr/>
        </p:nvSpPr>
        <p:spPr>
          <a:xfrm>
            <a:off x="10829275" y="11572500"/>
            <a:ext cx="25191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Database</a:t>
            </a:r>
            <a:endParaRPr sz="3600">
              <a:latin typeface="Avenir"/>
              <a:ea typeface="Avenir"/>
              <a:cs typeface="Avenir"/>
              <a:sym typeface="Avenir"/>
            </a:endParaRPr>
          </a:p>
        </p:txBody>
      </p:sp>
      <p:sp>
        <p:nvSpPr>
          <p:cNvPr id="155" name="Google Shape;155;p21"/>
          <p:cNvSpPr txBox="1"/>
          <p:nvPr/>
        </p:nvSpPr>
        <p:spPr>
          <a:xfrm>
            <a:off x="10595875" y="8283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56" name="Google Shape;156;p21"/>
          <p:cNvSpPr/>
          <p:nvPr/>
        </p:nvSpPr>
        <p:spPr>
          <a:xfrm>
            <a:off x="10595868" y="2729675"/>
            <a:ext cx="2985900" cy="1990525"/>
          </a:xfrm>
          <a:prstGeom prst="flowChartProcess">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txBox="1"/>
          <p:nvPr/>
        </p:nvSpPr>
        <p:spPr>
          <a:xfrm>
            <a:off x="10595875" y="4993738"/>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Application</a:t>
            </a:r>
            <a:endParaRPr sz="3600">
              <a:latin typeface="Avenir"/>
              <a:ea typeface="Avenir"/>
              <a:cs typeface="Avenir"/>
              <a:sym typeface="Avenir"/>
            </a:endParaRPr>
          </a:p>
        </p:txBody>
      </p:sp>
      <p:sp>
        <p:nvSpPr>
          <p:cNvPr id="158" name="Google Shape;158;p21"/>
          <p:cNvSpPr/>
          <p:nvPr/>
        </p:nvSpPr>
        <p:spPr>
          <a:xfrm>
            <a:off x="16396584" y="6019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txBox="1"/>
          <p:nvPr/>
        </p:nvSpPr>
        <p:spPr>
          <a:xfrm>
            <a:off x="16396525" y="8283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60" name="Google Shape;160;p21"/>
          <p:cNvSpPr/>
          <p:nvPr/>
        </p:nvSpPr>
        <p:spPr>
          <a:xfrm>
            <a:off x="4795284" y="6019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txBox="1"/>
          <p:nvPr/>
        </p:nvSpPr>
        <p:spPr>
          <a:xfrm>
            <a:off x="4795225" y="8283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62" name="Google Shape;162;p21"/>
          <p:cNvSpPr/>
          <p:nvPr/>
        </p:nvSpPr>
        <p:spPr>
          <a:xfrm>
            <a:off x="16307368" y="2729675"/>
            <a:ext cx="2985900" cy="1990525"/>
          </a:xfrm>
          <a:prstGeom prst="flowChartProcess">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4795218" y="2729675"/>
            <a:ext cx="2985900" cy="1990525"/>
          </a:xfrm>
          <a:prstGeom prst="flowChartProcess">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txBox="1"/>
          <p:nvPr/>
        </p:nvSpPr>
        <p:spPr>
          <a:xfrm>
            <a:off x="4499725" y="4993725"/>
            <a:ext cx="3576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Application</a:t>
            </a:r>
            <a:endParaRPr sz="3600">
              <a:latin typeface="Avenir"/>
              <a:ea typeface="Avenir"/>
              <a:cs typeface="Avenir"/>
              <a:sym typeface="Avenir"/>
            </a:endParaRPr>
          </a:p>
        </p:txBody>
      </p:sp>
      <p:sp>
        <p:nvSpPr>
          <p:cNvPr id="165" name="Google Shape;165;p21"/>
          <p:cNvSpPr txBox="1"/>
          <p:nvPr/>
        </p:nvSpPr>
        <p:spPr>
          <a:xfrm>
            <a:off x="16307375" y="4993738"/>
            <a:ext cx="3576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Application</a:t>
            </a:r>
            <a:endParaRPr sz="3600">
              <a:latin typeface="Avenir"/>
              <a:ea typeface="Avenir"/>
              <a:cs typeface="Avenir"/>
              <a:sym typeface="Avenir"/>
            </a:endParaRPr>
          </a:p>
        </p:txBody>
      </p:sp>
      <p:sp>
        <p:nvSpPr>
          <p:cNvPr id="166" name="Google Shape;166;p21"/>
          <p:cNvSpPr txBox="1"/>
          <p:nvPr/>
        </p:nvSpPr>
        <p:spPr>
          <a:xfrm>
            <a:off x="1508725" y="525900"/>
            <a:ext cx="21730500" cy="86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lang="en-US" sz="4400">
                <a:solidFill>
                  <a:srgbClr val="222222"/>
                </a:solidFill>
                <a:highlight>
                  <a:schemeClr val="lt1"/>
                </a:highlight>
                <a:latin typeface="Avenir"/>
                <a:ea typeface="Avenir"/>
                <a:cs typeface="Avenir"/>
                <a:sym typeface="Avenir"/>
              </a:rPr>
              <a:t>Common application design in practice</a:t>
            </a:r>
            <a:r>
              <a:rPr lang="en-US" sz="4400">
                <a:highlight>
                  <a:schemeClr val="lt1"/>
                </a:highlight>
                <a:latin typeface="Avenir"/>
                <a:ea typeface="Avenir"/>
                <a:cs typeface="Avenir"/>
                <a:sym typeface="Avenir"/>
              </a:rPr>
              <a:t>(Shared-d</a:t>
            </a:r>
            <a:r>
              <a:rPr lang="en-US" sz="4400">
                <a:highlight>
                  <a:srgbClr val="FFFFFF"/>
                </a:highlight>
                <a:latin typeface="Avenir"/>
                <a:ea typeface="Avenir"/>
                <a:cs typeface="Avenir"/>
                <a:sym typeface="Avenir"/>
              </a:rPr>
              <a:t>atabase-per-service pattern</a:t>
            </a:r>
            <a:r>
              <a:rPr lang="en-US" sz="4400">
                <a:highlight>
                  <a:schemeClr val="lt1"/>
                </a:highlight>
                <a:latin typeface="Avenir"/>
                <a:ea typeface="Avenir"/>
                <a:cs typeface="Avenir"/>
                <a:sym typeface="Avenir"/>
              </a:rPr>
              <a:t>)</a:t>
            </a:r>
            <a:endParaRPr sz="4400">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p:nvPr/>
        </p:nvSpPr>
        <p:spPr>
          <a:xfrm>
            <a:off x="10595932" y="9308442"/>
            <a:ext cx="2985796" cy="1990531"/>
          </a:xfrm>
          <a:prstGeom prst="flowChartMagneticDisk">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10595934" y="6019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txBox="1"/>
          <p:nvPr/>
        </p:nvSpPr>
        <p:spPr>
          <a:xfrm>
            <a:off x="10829275" y="11572500"/>
            <a:ext cx="25191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Database</a:t>
            </a:r>
            <a:endParaRPr sz="3600">
              <a:latin typeface="Avenir"/>
              <a:ea typeface="Avenir"/>
              <a:cs typeface="Avenir"/>
              <a:sym typeface="Avenir"/>
            </a:endParaRPr>
          </a:p>
        </p:txBody>
      </p:sp>
      <p:sp>
        <p:nvSpPr>
          <p:cNvPr id="174" name="Google Shape;174;p22"/>
          <p:cNvSpPr txBox="1"/>
          <p:nvPr/>
        </p:nvSpPr>
        <p:spPr>
          <a:xfrm>
            <a:off x="10595875" y="8283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75" name="Google Shape;175;p22"/>
          <p:cNvSpPr/>
          <p:nvPr/>
        </p:nvSpPr>
        <p:spPr>
          <a:xfrm>
            <a:off x="16396584" y="6019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nvSpPr>
        <p:spPr>
          <a:xfrm>
            <a:off x="16396525" y="8283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77" name="Google Shape;177;p22"/>
          <p:cNvSpPr/>
          <p:nvPr/>
        </p:nvSpPr>
        <p:spPr>
          <a:xfrm>
            <a:off x="4795284" y="6019068"/>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nvSpPr>
        <p:spPr>
          <a:xfrm>
            <a:off x="4795225" y="8283114"/>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79" name="Google Shape;179;p22"/>
          <p:cNvSpPr/>
          <p:nvPr/>
        </p:nvSpPr>
        <p:spPr>
          <a:xfrm>
            <a:off x="10595934" y="2128193"/>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nvSpPr>
        <p:spPr>
          <a:xfrm>
            <a:off x="10595875" y="4392239"/>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81" name="Google Shape;181;p22"/>
          <p:cNvSpPr/>
          <p:nvPr/>
        </p:nvSpPr>
        <p:spPr>
          <a:xfrm>
            <a:off x="16396584" y="2128193"/>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txBox="1"/>
          <p:nvPr/>
        </p:nvSpPr>
        <p:spPr>
          <a:xfrm>
            <a:off x="16396525" y="4392239"/>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83" name="Google Shape;183;p22"/>
          <p:cNvSpPr/>
          <p:nvPr/>
        </p:nvSpPr>
        <p:spPr>
          <a:xfrm>
            <a:off x="4795284" y="2128193"/>
            <a:ext cx="2985796" cy="1990531"/>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txBox="1"/>
          <p:nvPr/>
        </p:nvSpPr>
        <p:spPr>
          <a:xfrm>
            <a:off x="4795225" y="4392239"/>
            <a:ext cx="2985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Service/API</a:t>
            </a:r>
            <a:endParaRPr sz="3600">
              <a:latin typeface="Avenir"/>
              <a:ea typeface="Avenir"/>
              <a:cs typeface="Avenir"/>
              <a:sym typeface="Avenir"/>
            </a:endParaRPr>
          </a:p>
        </p:txBody>
      </p:sp>
      <p:sp>
        <p:nvSpPr>
          <p:cNvPr id="185" name="Google Shape;185;p22"/>
          <p:cNvSpPr/>
          <p:nvPr/>
        </p:nvSpPr>
        <p:spPr>
          <a:xfrm>
            <a:off x="346443" y="272625"/>
            <a:ext cx="2985900" cy="1990525"/>
          </a:xfrm>
          <a:prstGeom prst="flowChartProcess">
            <a:avLst/>
          </a:prstGeom>
          <a:solidFill>
            <a:srgbClr val="A2C4C9"/>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txBox="1"/>
          <p:nvPr/>
        </p:nvSpPr>
        <p:spPr>
          <a:xfrm>
            <a:off x="238750" y="2443375"/>
            <a:ext cx="35769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Avenir"/>
                <a:ea typeface="Avenir"/>
                <a:cs typeface="Avenir"/>
                <a:sym typeface="Avenir"/>
              </a:rPr>
              <a:t>Application</a:t>
            </a:r>
            <a:endParaRPr sz="3600">
              <a:latin typeface="Avenir"/>
              <a:ea typeface="Avenir"/>
              <a:cs typeface="Avenir"/>
              <a:sym typeface="Avenir"/>
            </a:endParaRPr>
          </a:p>
        </p:txBody>
      </p:sp>
      <p:cxnSp>
        <p:nvCxnSpPr>
          <p:cNvPr id="187" name="Google Shape;187;p22"/>
          <p:cNvCxnSpPr/>
          <p:nvPr/>
        </p:nvCxnSpPr>
        <p:spPr>
          <a:xfrm>
            <a:off x="3919475" y="151350"/>
            <a:ext cx="62100" cy="13529400"/>
          </a:xfrm>
          <a:prstGeom prst="straightConnector1">
            <a:avLst/>
          </a:prstGeom>
          <a:noFill/>
          <a:ln cap="flat" cmpd="sng" w="152400">
            <a:solidFill>
              <a:schemeClr val="dk2"/>
            </a:solidFill>
            <a:prstDash val="dash"/>
            <a:round/>
            <a:headEnd len="med" w="med" type="none"/>
            <a:tailEnd len="med" w="med" type="none"/>
          </a:ln>
        </p:spPr>
      </p:cxnSp>
      <p:sp>
        <p:nvSpPr>
          <p:cNvPr id="188" name="Google Shape;188;p22"/>
          <p:cNvSpPr txBox="1"/>
          <p:nvPr/>
        </p:nvSpPr>
        <p:spPr>
          <a:xfrm>
            <a:off x="4795275" y="525900"/>
            <a:ext cx="18444000" cy="86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lang="en-US" sz="4400">
                <a:solidFill>
                  <a:srgbClr val="222222"/>
                </a:solidFill>
                <a:highlight>
                  <a:schemeClr val="lt1"/>
                </a:highlight>
                <a:latin typeface="Avenir"/>
                <a:ea typeface="Avenir"/>
                <a:cs typeface="Avenir"/>
                <a:sym typeface="Avenir"/>
              </a:rPr>
              <a:t>Microservice architecture pattern</a:t>
            </a:r>
            <a:endParaRPr sz="4400">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nvSpPr>
        <p:spPr>
          <a:xfrm>
            <a:off x="7753350" y="6217950"/>
            <a:ext cx="88773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200">
                <a:latin typeface="Avenir"/>
                <a:ea typeface="Avenir"/>
                <a:cs typeface="Avenir"/>
                <a:sym typeface="Avenir"/>
              </a:rPr>
              <a:t>A different approach</a:t>
            </a:r>
            <a:endParaRPr sz="7200">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nvSpPr>
        <p:spPr>
          <a:xfrm>
            <a:off x="1864800" y="4146550"/>
            <a:ext cx="9478500" cy="80583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333F48"/>
              </a:buClr>
              <a:buSzPts val="3600"/>
              <a:buFont typeface="Avenir"/>
              <a:buNone/>
            </a:pPr>
            <a:r>
              <a:rPr b="1" lang="en-US" sz="6000">
                <a:solidFill>
                  <a:srgbClr val="354048"/>
                </a:solidFill>
                <a:latin typeface="Avenir"/>
                <a:ea typeface="Avenir"/>
                <a:cs typeface="Avenir"/>
                <a:sym typeface="Avenir"/>
              </a:rPr>
              <a:t>Kettle A</a:t>
            </a:r>
            <a:br>
              <a:rPr b="1" lang="en-US" sz="6000">
                <a:solidFill>
                  <a:srgbClr val="354048"/>
                </a:solidFill>
                <a:latin typeface="Avenir"/>
                <a:ea typeface="Avenir"/>
                <a:cs typeface="Avenir"/>
                <a:sym typeface="Avenir"/>
              </a:rPr>
            </a:br>
            <a:endParaRPr b="0" i="0" sz="3600" u="none" cap="none" strike="noStrike">
              <a:solidFill>
                <a:srgbClr val="333F48"/>
              </a:solidFill>
              <a:latin typeface="Avenir"/>
              <a:ea typeface="Avenir"/>
              <a:cs typeface="Avenir"/>
              <a:sym typeface="Avenir"/>
            </a:endParaRPr>
          </a:p>
          <a:p>
            <a:pPr indent="-658367" lvl="0" marL="658367"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Primary function: boiling water </a:t>
            </a:r>
            <a:endParaRPr/>
          </a:p>
          <a:p>
            <a:pPr indent="-658366" lvl="0" marL="658366"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Extra long spout for accurate pouring</a:t>
            </a:r>
            <a:endParaRPr/>
          </a:p>
          <a:p>
            <a:pPr indent="-658367" lvl="0" marL="658367"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Needs external heat source to function</a:t>
            </a:r>
            <a:endParaRPr/>
          </a:p>
          <a:p>
            <a:pPr indent="-658366" lvl="0" marL="658366"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Made from metal, some plastic bits</a:t>
            </a:r>
            <a:endParaRPr sz="3600">
              <a:solidFill>
                <a:srgbClr val="334049"/>
              </a:solidFill>
              <a:latin typeface="Avenir"/>
              <a:ea typeface="Avenir"/>
              <a:cs typeface="Avenir"/>
              <a:sym typeface="Avenir"/>
            </a:endParaRPr>
          </a:p>
        </p:txBody>
      </p:sp>
      <p:pic>
        <p:nvPicPr>
          <p:cNvPr id="199" name="Google Shape;199;p24"/>
          <p:cNvPicPr preferRelativeResize="0"/>
          <p:nvPr/>
        </p:nvPicPr>
        <p:blipFill>
          <a:blip r:embed="rId3">
            <a:alphaModFix/>
          </a:blip>
          <a:stretch>
            <a:fillRect/>
          </a:stretch>
        </p:blipFill>
        <p:spPr>
          <a:xfrm>
            <a:off x="10510975" y="1133288"/>
            <a:ext cx="13831965" cy="1144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10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10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1000"/>
                                        <p:tgtEl>
                                          <p:spTgt spid="1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1000"/>
                                        <p:tgtEl>
                                          <p:spTgt spid="1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1000"/>
                                        <p:tgtEl>
                                          <p:spTgt spid="1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048"/>
        </a:solidFill>
      </p:bgPr>
    </p:bg>
    <p:spTree>
      <p:nvGrpSpPr>
        <p:cNvPr id="40" name="Shape 40"/>
        <p:cNvGrpSpPr/>
        <p:nvPr/>
      </p:nvGrpSpPr>
      <p:grpSpPr>
        <a:xfrm>
          <a:off x="0" y="0"/>
          <a:ext cx="0" cy="0"/>
          <a:chOff x="0" y="0"/>
          <a:chExt cx="0" cy="0"/>
        </a:xfrm>
      </p:grpSpPr>
      <p:sp>
        <p:nvSpPr>
          <p:cNvPr id="41" name="Google Shape;41;p7"/>
          <p:cNvSpPr/>
          <p:nvPr/>
        </p:nvSpPr>
        <p:spPr>
          <a:xfrm>
            <a:off x="1" y="3330402"/>
            <a:ext cx="10428048" cy="10428048"/>
          </a:xfrm>
          <a:custGeom>
            <a:rect b="b" l="l" r="r" t="t"/>
            <a:pathLst>
              <a:path extrusionOk="0" h="21600" w="21600">
                <a:moveTo>
                  <a:pt x="0" y="0"/>
                </a:moveTo>
                <a:lnTo>
                  <a:pt x="0" y="21600"/>
                </a:lnTo>
                <a:lnTo>
                  <a:pt x="21600" y="21600"/>
                </a:lnTo>
                <a:close/>
              </a:path>
            </a:pathLst>
          </a:custGeom>
          <a:solidFill>
            <a:srgbClr val="2F394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42" name="Google Shape;42;p7"/>
          <p:cNvCxnSpPr/>
          <p:nvPr/>
        </p:nvCxnSpPr>
        <p:spPr>
          <a:xfrm flipH="1" rot="10800000">
            <a:off x="14604998" y="4208901"/>
            <a:ext cx="13494899" cy="13494899"/>
          </a:xfrm>
          <a:prstGeom prst="straightConnector1">
            <a:avLst/>
          </a:prstGeom>
          <a:noFill/>
          <a:ln cap="flat" cmpd="sng" w="12700">
            <a:solidFill>
              <a:srgbClr val="FFFFFF">
                <a:alpha val="20392"/>
              </a:srgbClr>
            </a:solidFill>
            <a:prstDash val="solid"/>
            <a:miter lim="400000"/>
            <a:headEnd len="sm" w="sm" type="none"/>
            <a:tailEnd len="sm" w="sm" type="none"/>
          </a:ln>
        </p:spPr>
      </p:cxnSp>
      <p:sp>
        <p:nvSpPr>
          <p:cNvPr id="43" name="Google Shape;43;p7"/>
          <p:cNvSpPr txBox="1"/>
          <p:nvPr/>
        </p:nvSpPr>
        <p:spPr>
          <a:xfrm>
            <a:off x="3723101" y="4130105"/>
            <a:ext cx="15649200" cy="8828700"/>
          </a:xfrm>
          <a:prstGeom prst="rect">
            <a:avLst/>
          </a:prstGeom>
          <a:noFill/>
          <a:ln>
            <a:noFill/>
          </a:ln>
        </p:spPr>
        <p:txBody>
          <a:bodyPr anchorCtr="0" anchor="t" bIns="50800" lIns="50800" spcFirstLastPara="1" rIns="50800" wrap="square" tIns="50800">
            <a:noAutofit/>
          </a:bodyPr>
          <a:lstStyle/>
          <a:p>
            <a:pPr indent="0" lvl="0" marL="0" marR="0" rtl="0" algn="l">
              <a:lnSpc>
                <a:spcPct val="120000"/>
              </a:lnSpc>
              <a:spcBef>
                <a:spcPts val="0"/>
              </a:spcBef>
              <a:spcAft>
                <a:spcPts val="0"/>
              </a:spcAft>
              <a:buClr>
                <a:srgbClr val="FFFFFF"/>
              </a:buClr>
              <a:buSzPts val="6000"/>
              <a:buFont typeface="Avenir"/>
              <a:buNone/>
            </a:pPr>
            <a:r>
              <a:rPr lang="en-US" sz="6000">
                <a:solidFill>
                  <a:srgbClr val="FFFFFF"/>
                </a:solidFill>
                <a:latin typeface="Avenir"/>
                <a:ea typeface="Avenir"/>
                <a:cs typeface="Avenir"/>
                <a:sym typeface="Avenir"/>
              </a:rPr>
              <a:t>Intro </a:t>
            </a:r>
            <a:endParaRPr/>
          </a:p>
          <a:p>
            <a:pPr indent="0" lvl="0" marL="0" marR="0" rtl="0" algn="l">
              <a:lnSpc>
                <a:spcPct val="120000"/>
              </a:lnSpc>
              <a:spcBef>
                <a:spcPts val="1900"/>
              </a:spcBef>
              <a:spcAft>
                <a:spcPts val="0"/>
              </a:spcAft>
              <a:buClr>
                <a:srgbClr val="FFFFFF"/>
              </a:buClr>
              <a:buSzPts val="6000"/>
              <a:buFont typeface="Avenir"/>
              <a:buNone/>
            </a:pPr>
            <a:r>
              <a:rPr lang="en-US" sz="6000">
                <a:solidFill>
                  <a:srgbClr val="FFFFFF"/>
                </a:solidFill>
                <a:latin typeface="Avenir"/>
                <a:ea typeface="Avenir"/>
                <a:cs typeface="Avenir"/>
                <a:sym typeface="Avenir"/>
              </a:rPr>
              <a:t>Why do we test?</a:t>
            </a:r>
            <a:endParaRPr/>
          </a:p>
          <a:p>
            <a:pPr indent="0" lvl="0" marL="0" marR="0" rtl="0" algn="l">
              <a:lnSpc>
                <a:spcPct val="120000"/>
              </a:lnSpc>
              <a:spcBef>
                <a:spcPts val="1900"/>
              </a:spcBef>
              <a:spcAft>
                <a:spcPts val="0"/>
              </a:spcAft>
              <a:buClr>
                <a:srgbClr val="FFFFFF"/>
              </a:buClr>
              <a:buSzPts val="6000"/>
              <a:buFont typeface="Avenir"/>
              <a:buNone/>
            </a:pPr>
            <a:r>
              <a:rPr lang="en-US" sz="6000">
                <a:solidFill>
                  <a:schemeClr val="lt1"/>
                </a:solidFill>
                <a:latin typeface="Avenir"/>
                <a:ea typeface="Avenir"/>
                <a:cs typeface="Avenir"/>
                <a:sym typeface="Avenir"/>
              </a:rPr>
              <a:t>What do we test?</a:t>
            </a:r>
            <a:r>
              <a:rPr lang="en-US" sz="6000">
                <a:solidFill>
                  <a:srgbClr val="FFFFFF"/>
                </a:solidFill>
                <a:latin typeface="Avenir"/>
                <a:ea typeface="Avenir"/>
                <a:cs typeface="Avenir"/>
                <a:sym typeface="Avenir"/>
              </a:rPr>
              <a:t> </a:t>
            </a:r>
            <a:endParaRPr sz="6000">
              <a:solidFill>
                <a:srgbClr val="FFFFFF"/>
              </a:solidFill>
              <a:latin typeface="Avenir"/>
              <a:ea typeface="Avenir"/>
              <a:cs typeface="Avenir"/>
              <a:sym typeface="Avenir"/>
            </a:endParaRPr>
          </a:p>
          <a:p>
            <a:pPr indent="0" lvl="0" marL="0" marR="0" rtl="0" algn="l">
              <a:lnSpc>
                <a:spcPct val="120000"/>
              </a:lnSpc>
              <a:spcBef>
                <a:spcPts val="1900"/>
              </a:spcBef>
              <a:spcAft>
                <a:spcPts val="0"/>
              </a:spcAft>
              <a:buClr>
                <a:srgbClr val="FFFFFF"/>
              </a:buClr>
              <a:buSzPts val="6000"/>
              <a:buFont typeface="Avenir"/>
              <a:buNone/>
            </a:pPr>
            <a:r>
              <a:rPr lang="en-US" sz="6000">
                <a:solidFill>
                  <a:schemeClr val="lt1"/>
                </a:solidFill>
                <a:latin typeface="Avenir"/>
                <a:ea typeface="Avenir"/>
                <a:cs typeface="Avenir"/>
                <a:sym typeface="Avenir"/>
              </a:rPr>
              <a:t>How do we test? </a:t>
            </a:r>
            <a:r>
              <a:rPr lang="en-US" sz="6000">
                <a:solidFill>
                  <a:srgbClr val="FFFFFF"/>
                </a:solidFill>
                <a:latin typeface="Avenir"/>
                <a:ea typeface="Avenir"/>
                <a:cs typeface="Avenir"/>
                <a:sym typeface="Avenir"/>
              </a:rPr>
              <a:t> </a:t>
            </a:r>
            <a:endParaRPr sz="6000">
              <a:solidFill>
                <a:srgbClr val="FFFFFF"/>
              </a:solidFill>
              <a:latin typeface="Avenir"/>
              <a:ea typeface="Avenir"/>
              <a:cs typeface="Avenir"/>
              <a:sym typeface="Avenir"/>
            </a:endParaRPr>
          </a:p>
          <a:p>
            <a:pPr indent="0" lvl="0" marL="0" rtl="0" algn="l">
              <a:lnSpc>
                <a:spcPct val="120000"/>
              </a:lnSpc>
              <a:spcBef>
                <a:spcPts val="1900"/>
              </a:spcBef>
              <a:spcAft>
                <a:spcPts val="0"/>
              </a:spcAft>
              <a:buClr>
                <a:schemeClr val="lt1"/>
              </a:buClr>
              <a:buSzPts val="6000"/>
              <a:buFont typeface="Avenir"/>
              <a:buNone/>
            </a:pPr>
            <a:r>
              <a:rPr lang="en-US" sz="6000">
                <a:solidFill>
                  <a:schemeClr val="lt1"/>
                </a:solidFill>
                <a:latin typeface="Avenir"/>
                <a:ea typeface="Avenir"/>
                <a:cs typeface="Avenir"/>
                <a:sym typeface="Avenir"/>
              </a:rPr>
              <a:t>Who does the testing? </a:t>
            </a:r>
            <a:endParaRPr sz="6000">
              <a:solidFill>
                <a:srgbClr val="FFFFFF"/>
              </a:solidFill>
              <a:latin typeface="Avenir"/>
              <a:ea typeface="Avenir"/>
              <a:cs typeface="Avenir"/>
              <a:sym typeface="Avenir"/>
            </a:endParaRPr>
          </a:p>
          <a:p>
            <a:pPr indent="0" lvl="0" marL="0" marR="0" rtl="0" algn="l">
              <a:lnSpc>
                <a:spcPct val="120000"/>
              </a:lnSpc>
              <a:spcBef>
                <a:spcPts val="1900"/>
              </a:spcBef>
              <a:spcAft>
                <a:spcPts val="0"/>
              </a:spcAft>
              <a:buClr>
                <a:srgbClr val="FFFFFF"/>
              </a:buClr>
              <a:buSzPts val="6000"/>
              <a:buFont typeface="Avenir"/>
              <a:buNone/>
            </a:pPr>
            <a:r>
              <a:rPr lang="en-US" sz="6000">
                <a:solidFill>
                  <a:srgbClr val="FFFFFF"/>
                </a:solidFill>
                <a:latin typeface="Avenir"/>
                <a:ea typeface="Avenir"/>
                <a:cs typeface="Avenir"/>
                <a:sym typeface="Avenir"/>
              </a:rPr>
              <a:t>Summary</a:t>
            </a:r>
            <a:endParaRPr sz="6000">
              <a:solidFill>
                <a:srgbClr val="FFFFFF"/>
              </a:solidFill>
              <a:latin typeface="Avenir"/>
              <a:ea typeface="Avenir"/>
              <a:cs typeface="Avenir"/>
              <a:sym typeface="Avenir"/>
            </a:endParaRPr>
          </a:p>
          <a:p>
            <a:pPr indent="0" lvl="0" marL="0" marR="0" rtl="0" algn="l">
              <a:lnSpc>
                <a:spcPct val="120000"/>
              </a:lnSpc>
              <a:spcBef>
                <a:spcPts val="1900"/>
              </a:spcBef>
              <a:spcAft>
                <a:spcPts val="0"/>
              </a:spcAft>
              <a:buClr>
                <a:srgbClr val="FFFFFF"/>
              </a:buClr>
              <a:buSzPts val="6000"/>
              <a:buFont typeface="Avenir"/>
              <a:buNone/>
            </a:pPr>
            <a:r>
              <a:t/>
            </a:r>
            <a:endParaRPr sz="6000">
              <a:solidFill>
                <a:srgbClr val="FFFFFF"/>
              </a:solidFill>
              <a:latin typeface="Avenir"/>
              <a:ea typeface="Avenir"/>
              <a:cs typeface="Avenir"/>
              <a:sym typeface="Avenir"/>
            </a:endParaRPr>
          </a:p>
          <a:p>
            <a:pPr indent="0" lvl="0" marL="0" marR="0" rtl="0" algn="l">
              <a:lnSpc>
                <a:spcPct val="120000"/>
              </a:lnSpc>
              <a:spcBef>
                <a:spcPts val="1900"/>
              </a:spcBef>
              <a:spcAft>
                <a:spcPts val="0"/>
              </a:spcAft>
              <a:buClr>
                <a:srgbClr val="FFFFFF"/>
              </a:buClr>
              <a:buSzPts val="6000"/>
              <a:buFont typeface="Avenir"/>
              <a:buNone/>
            </a:pPr>
            <a:r>
              <a:t/>
            </a:r>
            <a:endParaRPr/>
          </a:p>
        </p:txBody>
      </p:sp>
      <p:sp>
        <p:nvSpPr>
          <p:cNvPr id="44" name="Google Shape;44;p7"/>
          <p:cNvSpPr txBox="1"/>
          <p:nvPr/>
        </p:nvSpPr>
        <p:spPr>
          <a:xfrm>
            <a:off x="283253" y="4130105"/>
            <a:ext cx="2954400" cy="8828700"/>
          </a:xfrm>
          <a:prstGeom prst="rect">
            <a:avLst/>
          </a:prstGeom>
          <a:noFill/>
          <a:ln>
            <a:noFill/>
          </a:ln>
        </p:spPr>
        <p:txBody>
          <a:bodyPr anchorCtr="0" anchor="t" bIns="50800" lIns="50800" spcFirstLastPara="1" rIns="50800" wrap="square" tIns="50800">
            <a:noAutofit/>
          </a:bodyPr>
          <a:lstStyle/>
          <a:p>
            <a:pPr indent="0" lvl="0" marL="0" marR="0" rtl="0" algn="r">
              <a:lnSpc>
                <a:spcPct val="120000"/>
              </a:lnSpc>
              <a:spcBef>
                <a:spcPts val="0"/>
              </a:spcBef>
              <a:spcAft>
                <a:spcPts val="0"/>
              </a:spcAft>
              <a:buClr>
                <a:srgbClr val="02B2A8"/>
              </a:buClr>
              <a:buSzPts val="6000"/>
              <a:buFont typeface="Avenir"/>
              <a:buNone/>
            </a:pPr>
            <a:r>
              <a:rPr b="0" i="0" lang="en-US" sz="6000" u="none" cap="none" strike="noStrike">
                <a:solidFill>
                  <a:srgbClr val="02B2A8"/>
                </a:solidFill>
                <a:latin typeface="Avenir"/>
                <a:ea typeface="Avenir"/>
                <a:cs typeface="Avenir"/>
                <a:sym typeface="Avenir"/>
              </a:rPr>
              <a:t>01.</a:t>
            </a:r>
            <a:endParaRPr/>
          </a:p>
          <a:p>
            <a:pPr indent="0" lvl="0" marL="0" marR="0" rtl="0" algn="r">
              <a:lnSpc>
                <a:spcPct val="120000"/>
              </a:lnSpc>
              <a:spcBef>
                <a:spcPts val="1900"/>
              </a:spcBef>
              <a:spcAft>
                <a:spcPts val="0"/>
              </a:spcAft>
              <a:buClr>
                <a:srgbClr val="02B2A8"/>
              </a:buClr>
              <a:buSzPts val="6000"/>
              <a:buFont typeface="Avenir"/>
              <a:buNone/>
            </a:pPr>
            <a:r>
              <a:rPr b="0" i="0" lang="en-US" sz="6000" u="none" cap="none" strike="noStrike">
                <a:solidFill>
                  <a:srgbClr val="02B2A8"/>
                </a:solidFill>
                <a:latin typeface="Avenir"/>
                <a:ea typeface="Avenir"/>
                <a:cs typeface="Avenir"/>
                <a:sym typeface="Avenir"/>
              </a:rPr>
              <a:t>02.</a:t>
            </a:r>
            <a:endParaRPr/>
          </a:p>
          <a:p>
            <a:pPr indent="0" lvl="0" marL="0" marR="0" rtl="0" algn="r">
              <a:lnSpc>
                <a:spcPct val="120000"/>
              </a:lnSpc>
              <a:spcBef>
                <a:spcPts val="1900"/>
              </a:spcBef>
              <a:spcAft>
                <a:spcPts val="0"/>
              </a:spcAft>
              <a:buClr>
                <a:srgbClr val="02B2A8"/>
              </a:buClr>
              <a:buSzPts val="6000"/>
              <a:buFont typeface="Avenir"/>
              <a:buNone/>
            </a:pPr>
            <a:r>
              <a:rPr b="0" i="0" lang="en-US" sz="6000" u="none" cap="none" strike="noStrike">
                <a:solidFill>
                  <a:srgbClr val="02B2A8"/>
                </a:solidFill>
                <a:latin typeface="Avenir"/>
                <a:ea typeface="Avenir"/>
                <a:cs typeface="Avenir"/>
                <a:sym typeface="Avenir"/>
              </a:rPr>
              <a:t>03.</a:t>
            </a:r>
            <a:endParaRPr/>
          </a:p>
          <a:p>
            <a:pPr indent="0" lvl="0" marL="0" marR="0" rtl="0" algn="r">
              <a:lnSpc>
                <a:spcPct val="120000"/>
              </a:lnSpc>
              <a:spcBef>
                <a:spcPts val="1900"/>
              </a:spcBef>
              <a:spcAft>
                <a:spcPts val="0"/>
              </a:spcAft>
              <a:buClr>
                <a:srgbClr val="02B2A8"/>
              </a:buClr>
              <a:buSzPts val="6000"/>
              <a:buFont typeface="Avenir"/>
              <a:buNone/>
            </a:pPr>
            <a:r>
              <a:rPr b="0" i="0" lang="en-US" sz="6000" u="none" cap="none" strike="noStrike">
                <a:solidFill>
                  <a:srgbClr val="02B2A8"/>
                </a:solidFill>
                <a:latin typeface="Avenir"/>
                <a:ea typeface="Avenir"/>
                <a:cs typeface="Avenir"/>
                <a:sym typeface="Avenir"/>
              </a:rPr>
              <a:t>04.</a:t>
            </a:r>
            <a:endParaRPr b="0" i="0" sz="6000" u="none" cap="none" strike="noStrike">
              <a:solidFill>
                <a:srgbClr val="02B2A8"/>
              </a:solidFill>
              <a:latin typeface="Avenir"/>
              <a:ea typeface="Avenir"/>
              <a:cs typeface="Avenir"/>
              <a:sym typeface="Avenir"/>
            </a:endParaRPr>
          </a:p>
          <a:p>
            <a:pPr indent="0" lvl="0" marL="0" rtl="0" algn="r">
              <a:lnSpc>
                <a:spcPct val="120000"/>
              </a:lnSpc>
              <a:spcBef>
                <a:spcPts val="1900"/>
              </a:spcBef>
              <a:spcAft>
                <a:spcPts val="0"/>
              </a:spcAft>
              <a:buClr>
                <a:schemeClr val="lt2"/>
              </a:buClr>
              <a:buSzPts val="6000"/>
              <a:buFont typeface="Avenir"/>
              <a:buNone/>
            </a:pPr>
            <a:r>
              <a:rPr lang="en-US" sz="6000">
                <a:solidFill>
                  <a:schemeClr val="lt2"/>
                </a:solidFill>
                <a:latin typeface="Avenir"/>
                <a:ea typeface="Avenir"/>
                <a:cs typeface="Avenir"/>
                <a:sym typeface="Avenir"/>
              </a:rPr>
              <a:t>05.</a:t>
            </a:r>
            <a:endParaRPr sz="6000">
              <a:solidFill>
                <a:srgbClr val="02B2A8"/>
              </a:solidFill>
              <a:latin typeface="Avenir"/>
              <a:ea typeface="Avenir"/>
              <a:cs typeface="Avenir"/>
              <a:sym typeface="Avenir"/>
            </a:endParaRPr>
          </a:p>
          <a:p>
            <a:pPr indent="0" lvl="0" marL="0" marR="0" rtl="0" algn="r">
              <a:lnSpc>
                <a:spcPct val="120000"/>
              </a:lnSpc>
              <a:spcBef>
                <a:spcPts val="1900"/>
              </a:spcBef>
              <a:spcAft>
                <a:spcPts val="0"/>
              </a:spcAft>
              <a:buClr>
                <a:srgbClr val="02B2A8"/>
              </a:buClr>
              <a:buSzPts val="6000"/>
              <a:buFont typeface="Avenir"/>
              <a:buNone/>
            </a:pPr>
            <a:r>
              <a:rPr b="0" i="0" lang="en-US" sz="6000" u="none" cap="none" strike="noStrike">
                <a:solidFill>
                  <a:srgbClr val="02B2A8"/>
                </a:solidFill>
                <a:latin typeface="Avenir"/>
                <a:ea typeface="Avenir"/>
                <a:cs typeface="Avenir"/>
                <a:sym typeface="Avenir"/>
              </a:rPr>
              <a:t>0</a:t>
            </a:r>
            <a:r>
              <a:rPr lang="en-US" sz="6000">
                <a:solidFill>
                  <a:srgbClr val="02B2A8"/>
                </a:solidFill>
                <a:latin typeface="Avenir"/>
                <a:ea typeface="Avenir"/>
                <a:cs typeface="Avenir"/>
                <a:sym typeface="Avenir"/>
              </a:rPr>
              <a:t>6</a:t>
            </a:r>
            <a:r>
              <a:rPr b="0" i="0" lang="en-US" sz="6000" u="none" cap="none" strike="noStrike">
                <a:solidFill>
                  <a:srgbClr val="02B2A8"/>
                </a:solidFill>
                <a:latin typeface="Avenir"/>
                <a:ea typeface="Avenir"/>
                <a:cs typeface="Avenir"/>
                <a:sym typeface="Avenir"/>
              </a:rPr>
              <a:t>.</a:t>
            </a:r>
            <a:endParaRPr/>
          </a:p>
          <a:p>
            <a:pPr indent="0" lvl="0" marL="0" marR="0" rtl="0" algn="r">
              <a:lnSpc>
                <a:spcPct val="120000"/>
              </a:lnSpc>
              <a:spcBef>
                <a:spcPts val="1900"/>
              </a:spcBef>
              <a:spcAft>
                <a:spcPts val="0"/>
              </a:spcAft>
              <a:buClr>
                <a:srgbClr val="02B2A8"/>
              </a:buClr>
              <a:buSzPts val="6000"/>
              <a:buFont typeface="Avenir"/>
              <a:buNone/>
            </a:pPr>
            <a:r>
              <a:t/>
            </a:r>
            <a:endParaRPr/>
          </a:p>
        </p:txBody>
      </p:sp>
      <p:sp>
        <p:nvSpPr>
          <p:cNvPr id="45" name="Google Shape;45;p7"/>
          <p:cNvSpPr txBox="1"/>
          <p:nvPr/>
        </p:nvSpPr>
        <p:spPr>
          <a:xfrm>
            <a:off x="1887606" y="2039575"/>
            <a:ext cx="3372663" cy="736601"/>
          </a:xfrm>
          <a:prstGeom prst="rect">
            <a:avLst/>
          </a:prstGeom>
          <a:noFill/>
          <a:ln>
            <a:noFill/>
          </a:ln>
        </p:spPr>
        <p:txBody>
          <a:bodyPr anchorCtr="0" anchor="ctr" bIns="57150" lIns="57150" spcFirstLastPara="1" rIns="57150" wrap="square" tIns="57150">
            <a:noAutofit/>
          </a:bodyPr>
          <a:lstStyle/>
          <a:p>
            <a:pPr indent="0" lvl="0" marL="0" rtl="0" algn="l">
              <a:spcBef>
                <a:spcPts val="0"/>
              </a:spcBef>
              <a:spcAft>
                <a:spcPts val="0"/>
              </a:spcAft>
              <a:buClr>
                <a:schemeClr val="dk1"/>
              </a:buClr>
              <a:buSzPts val="3600"/>
              <a:buFont typeface="Avenir"/>
              <a:buNone/>
            </a:pPr>
            <a:r>
              <a:rPr b="1" lang="en-US" sz="6000">
                <a:solidFill>
                  <a:srgbClr val="FFFFFF"/>
                </a:solidFill>
                <a:latin typeface="Avenir"/>
                <a:ea typeface="Avenir"/>
                <a:cs typeface="Avenir"/>
                <a:sym typeface="Avenir"/>
              </a:rPr>
              <a:t>Agenda</a:t>
            </a:r>
            <a:endParaRPr sz="3600">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FFFFFF"/>
              </a:buClr>
              <a:buSzPts val="3600"/>
              <a:buFont typeface="Avenir"/>
              <a:buNone/>
            </a:pPr>
            <a:r>
              <a:t/>
            </a:r>
            <a:endParaRPr sz="3600">
              <a:solidFill>
                <a:srgbClr val="FFFFFF"/>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nvSpPr>
        <p:spPr>
          <a:xfrm>
            <a:off x="14945800" y="4146550"/>
            <a:ext cx="8022000" cy="7708500"/>
          </a:xfrm>
          <a:prstGeom prst="rect">
            <a:avLst/>
          </a:prstGeom>
          <a:noFill/>
          <a:ln>
            <a:noFill/>
          </a:ln>
        </p:spPr>
        <p:txBody>
          <a:bodyPr anchorCtr="0" anchor="ctr" bIns="50800" lIns="50800" spcFirstLastPara="1" rIns="50800" wrap="square" tIns="50800">
            <a:noAutofit/>
          </a:bodyPr>
          <a:lstStyle/>
          <a:p>
            <a:pPr indent="0" lvl="0" marL="0" rtl="0" algn="l">
              <a:spcBef>
                <a:spcPts val="0"/>
              </a:spcBef>
              <a:spcAft>
                <a:spcPts val="0"/>
              </a:spcAft>
              <a:buClr>
                <a:schemeClr val="dk1"/>
              </a:buClr>
              <a:buSzPts val="3600"/>
              <a:buFont typeface="Avenir"/>
              <a:buNone/>
            </a:pPr>
            <a:r>
              <a:rPr b="1" lang="en-US" sz="6000">
                <a:solidFill>
                  <a:srgbClr val="354048"/>
                </a:solidFill>
                <a:latin typeface="Avenir"/>
                <a:ea typeface="Avenir"/>
                <a:cs typeface="Avenir"/>
                <a:sym typeface="Avenir"/>
              </a:rPr>
              <a:t>Kettle B</a:t>
            </a:r>
            <a:endParaRPr>
              <a:solidFill>
                <a:srgbClr val="354048"/>
              </a:solidFill>
            </a:endParaRPr>
          </a:p>
          <a:p>
            <a:pPr indent="0" lvl="0" marL="0" marR="0" rtl="0" algn="l">
              <a:lnSpc>
                <a:spcPct val="100000"/>
              </a:lnSpc>
              <a:spcBef>
                <a:spcPts val="0"/>
              </a:spcBef>
              <a:spcAft>
                <a:spcPts val="0"/>
              </a:spcAft>
              <a:buClr>
                <a:srgbClr val="333F48"/>
              </a:buClr>
              <a:buSzPts val="3600"/>
              <a:buFont typeface="Avenir"/>
              <a:buNone/>
            </a:pPr>
            <a:r>
              <a:t/>
            </a:r>
            <a:endParaRPr b="0" i="0" sz="3600" u="none" cap="none" strike="noStrike">
              <a:solidFill>
                <a:srgbClr val="333F48"/>
              </a:solidFill>
              <a:latin typeface="Avenir"/>
              <a:ea typeface="Avenir"/>
              <a:cs typeface="Avenir"/>
              <a:sym typeface="Avenir"/>
            </a:endParaRPr>
          </a:p>
          <a:p>
            <a:pPr indent="-457200" lvl="0" marL="457200" rtl="0" algn="l">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Primary function: boiling water</a:t>
            </a:r>
            <a:r>
              <a:rPr lang="en-US" sz="3600">
                <a:solidFill>
                  <a:srgbClr val="334049"/>
                </a:solidFill>
                <a:latin typeface="Avenir"/>
                <a:ea typeface="Avenir"/>
                <a:cs typeface="Avenir"/>
                <a:sym typeface="Avenir"/>
              </a:rPr>
              <a:t> </a:t>
            </a:r>
            <a:endParaRPr/>
          </a:p>
          <a:p>
            <a:pPr indent="-457200" lvl="0" marL="457200" rtl="0" algn="l">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Extra: can see water level</a:t>
            </a:r>
            <a:endParaRPr/>
          </a:p>
          <a:p>
            <a:pPr indent="-457200" lvl="0" marL="457200" rtl="0" algn="l">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Made from plastic mostly, has metal parts</a:t>
            </a:r>
            <a:endParaRPr/>
          </a:p>
          <a:p>
            <a:pPr indent="-457200" lvl="0" marL="457200" rtl="0" algn="l">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Two pieces: kettle and base station</a:t>
            </a:r>
            <a:endParaRPr sz="3600">
              <a:solidFill>
                <a:srgbClr val="334049"/>
              </a:solidFill>
              <a:latin typeface="Avenir"/>
              <a:ea typeface="Avenir"/>
              <a:cs typeface="Avenir"/>
              <a:sym typeface="Avenir"/>
            </a:endParaRPr>
          </a:p>
          <a:p>
            <a:pPr indent="-457200" lvl="0" marL="457200" rtl="0" algn="l">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Uses electricity</a:t>
            </a:r>
            <a:endParaRPr sz="3600">
              <a:solidFill>
                <a:srgbClr val="334049"/>
              </a:solidFill>
              <a:latin typeface="Avenir"/>
              <a:ea typeface="Avenir"/>
              <a:cs typeface="Avenir"/>
              <a:sym typeface="Avenir"/>
            </a:endParaRPr>
          </a:p>
          <a:p>
            <a:pPr indent="-457200" lvl="0" marL="457200" rtl="0" algn="l">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On/off switch</a:t>
            </a:r>
            <a:endParaRPr sz="3600">
              <a:solidFill>
                <a:srgbClr val="334049"/>
              </a:solidFill>
              <a:latin typeface="Avenir"/>
              <a:ea typeface="Avenir"/>
              <a:cs typeface="Avenir"/>
              <a:sym typeface="Avenir"/>
            </a:endParaRPr>
          </a:p>
        </p:txBody>
      </p:sp>
      <p:pic>
        <p:nvPicPr>
          <p:cNvPr id="205" name="Google Shape;205;p25"/>
          <p:cNvPicPr preferRelativeResize="0"/>
          <p:nvPr/>
        </p:nvPicPr>
        <p:blipFill>
          <a:blip r:embed="rId3">
            <a:alphaModFix/>
          </a:blip>
          <a:stretch>
            <a:fillRect/>
          </a:stretch>
        </p:blipFill>
        <p:spPr>
          <a:xfrm>
            <a:off x="1474775" y="758025"/>
            <a:ext cx="11136324" cy="1219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1000"/>
                                        <p:tgtEl>
                                          <p:spTgt spid="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Effect filter="fade" transition="in">
                                      <p:cBhvr>
                                        <p:cTn dur="1000"/>
                                        <p:tgtEl>
                                          <p:spTgt spid="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Effect filter="fade" transition="in">
                                      <p:cBhvr>
                                        <p:cTn dur="1000"/>
                                        <p:tgtEl>
                                          <p:spTgt spid="2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animEffect filter="fade" transition="in">
                                      <p:cBhvr>
                                        <p:cTn dur="1000"/>
                                        <p:tgtEl>
                                          <p:spTgt spid="2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animEffect filter="fade" transition="in">
                                      <p:cBhvr>
                                        <p:cTn dur="1000"/>
                                        <p:tgtEl>
                                          <p:spTgt spid="2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animEffect filter="fade" transition="in">
                                      <p:cBhvr>
                                        <p:cTn dur="1000"/>
                                        <p:tgtEl>
                                          <p:spTgt spid="2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animEffect filter="fade" transition="in">
                                      <p:cBhvr>
                                        <p:cTn dur="1000"/>
                                        <p:tgtEl>
                                          <p:spTgt spid="20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7" st="7"/>
                                            </p:txEl>
                                          </p:spTgt>
                                        </p:tgtEl>
                                        <p:attrNameLst>
                                          <p:attrName>style.visibility</p:attrName>
                                        </p:attrNameLst>
                                      </p:cBhvr>
                                      <p:to>
                                        <p:strVal val="visible"/>
                                      </p:to>
                                    </p:set>
                                    <p:animEffect filter="fade" transition="in">
                                      <p:cBhvr>
                                        <p:cTn dur="1000"/>
                                        <p:tgtEl>
                                          <p:spTgt spid="20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nvSpPr>
        <p:spPr>
          <a:xfrm>
            <a:off x="1864800" y="2911775"/>
            <a:ext cx="9478500" cy="97251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333F48"/>
              </a:buClr>
              <a:buSzPts val="3600"/>
              <a:buFont typeface="Avenir"/>
              <a:buNone/>
            </a:pPr>
            <a:r>
              <a:rPr b="1" lang="en-US" sz="6000">
                <a:solidFill>
                  <a:srgbClr val="354048"/>
                </a:solidFill>
                <a:latin typeface="Avenir"/>
                <a:ea typeface="Avenir"/>
                <a:cs typeface="Avenir"/>
                <a:sym typeface="Avenir"/>
              </a:rPr>
              <a:t>Kettle C</a:t>
            </a:r>
            <a:br>
              <a:rPr b="1" lang="en-US" sz="6000">
                <a:solidFill>
                  <a:srgbClr val="354048"/>
                </a:solidFill>
                <a:latin typeface="Avenir"/>
                <a:ea typeface="Avenir"/>
                <a:cs typeface="Avenir"/>
                <a:sym typeface="Avenir"/>
              </a:rPr>
            </a:br>
            <a:endParaRPr b="0" i="0" sz="3600" u="none" cap="none" strike="noStrike">
              <a:solidFill>
                <a:srgbClr val="333F48"/>
              </a:solidFill>
              <a:latin typeface="Avenir"/>
              <a:ea typeface="Avenir"/>
              <a:cs typeface="Avenir"/>
              <a:sym typeface="Avenir"/>
            </a:endParaRPr>
          </a:p>
          <a:p>
            <a:pPr indent="-658366" lvl="0" marL="658366" marR="0" rtl="0" algn="l">
              <a:lnSpc>
                <a:spcPct val="100000"/>
              </a:lnSpc>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Primary function: boiling water</a:t>
            </a:r>
            <a:r>
              <a:rPr b="0" i="0" lang="en-US" sz="3600" u="none" cap="none" strike="noStrike">
                <a:solidFill>
                  <a:srgbClr val="334049"/>
                </a:solidFill>
                <a:latin typeface="Avenir"/>
                <a:ea typeface="Avenir"/>
                <a:cs typeface="Avenir"/>
                <a:sym typeface="Avenir"/>
              </a:rPr>
              <a:t> </a:t>
            </a:r>
            <a:endParaRPr/>
          </a:p>
          <a:p>
            <a:pPr indent="-658366" lvl="0" marL="658366" marR="0" rtl="0" algn="l">
              <a:lnSpc>
                <a:spcPct val="100000"/>
              </a:lnSpc>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Extra: can heat water to specific temperatures</a:t>
            </a:r>
            <a:endParaRPr/>
          </a:p>
          <a:p>
            <a:pPr indent="-658366" lvl="0" marL="658366" marR="0" rtl="0" algn="l">
              <a:lnSpc>
                <a:spcPct val="100000"/>
              </a:lnSpc>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Extra: LED light (wow!)</a:t>
            </a:r>
            <a:endParaRPr/>
          </a:p>
          <a:p>
            <a:pPr indent="-658366" lvl="0" marL="658366" marR="0" rtl="0" algn="l">
              <a:lnSpc>
                <a:spcPct val="100000"/>
              </a:lnSpc>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Made from glass, metal and plastic</a:t>
            </a:r>
            <a:endParaRPr/>
          </a:p>
          <a:p>
            <a:pPr indent="-658366" lvl="0" marL="658366" marR="0" rtl="0" algn="l">
              <a:lnSpc>
                <a:spcPct val="100000"/>
              </a:lnSpc>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Two pieces</a:t>
            </a:r>
            <a:endParaRPr sz="3600">
              <a:solidFill>
                <a:srgbClr val="334049"/>
              </a:solidFill>
              <a:latin typeface="Avenir"/>
              <a:ea typeface="Avenir"/>
              <a:cs typeface="Avenir"/>
              <a:sym typeface="Avenir"/>
            </a:endParaRPr>
          </a:p>
          <a:p>
            <a:pPr indent="-658366" lvl="0" marL="658366" marR="0" rtl="0" algn="l">
              <a:lnSpc>
                <a:spcPct val="100000"/>
              </a:lnSpc>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Uses electricity</a:t>
            </a:r>
            <a:endParaRPr sz="3600">
              <a:solidFill>
                <a:srgbClr val="334049"/>
              </a:solidFill>
              <a:latin typeface="Avenir"/>
              <a:ea typeface="Avenir"/>
              <a:cs typeface="Avenir"/>
              <a:sym typeface="Avenir"/>
            </a:endParaRPr>
          </a:p>
          <a:p>
            <a:pPr indent="-658366" lvl="0" marL="658366" marR="0" rtl="0" algn="l">
              <a:lnSpc>
                <a:spcPct val="100000"/>
              </a:lnSpc>
              <a:spcBef>
                <a:spcPts val="1900"/>
              </a:spcBef>
              <a:spcAft>
                <a:spcPts val="0"/>
              </a:spcAft>
              <a:buClr>
                <a:schemeClr val="lt2"/>
              </a:buClr>
              <a:buSzPts val="3600"/>
              <a:buFont typeface="Avenir"/>
              <a:buChar char="•"/>
            </a:pPr>
            <a:r>
              <a:rPr lang="en-US" sz="3600">
                <a:solidFill>
                  <a:srgbClr val="334049"/>
                </a:solidFill>
                <a:latin typeface="Avenir"/>
                <a:ea typeface="Avenir"/>
                <a:cs typeface="Avenir"/>
                <a:sym typeface="Avenir"/>
              </a:rPr>
              <a:t>On/Off switch is on the base station (or is it?)</a:t>
            </a:r>
            <a:endParaRPr sz="3600">
              <a:solidFill>
                <a:srgbClr val="334049"/>
              </a:solidFill>
              <a:latin typeface="Avenir"/>
              <a:ea typeface="Avenir"/>
              <a:cs typeface="Avenir"/>
              <a:sym typeface="Avenir"/>
            </a:endParaRPr>
          </a:p>
        </p:txBody>
      </p:sp>
      <p:pic>
        <p:nvPicPr>
          <p:cNvPr id="211" name="Google Shape;211;p26"/>
          <p:cNvPicPr preferRelativeResize="0"/>
          <p:nvPr/>
        </p:nvPicPr>
        <p:blipFill>
          <a:blip r:embed="rId3">
            <a:alphaModFix/>
          </a:blip>
          <a:stretch>
            <a:fillRect/>
          </a:stretch>
        </p:blipFill>
        <p:spPr>
          <a:xfrm>
            <a:off x="13214850" y="256425"/>
            <a:ext cx="10551801" cy="13203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10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1000"/>
                                        <p:tgtEl>
                                          <p:spTgt spid="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animEffect filter="fade" transition="in">
                                      <p:cBhvr>
                                        <p:cTn dur="1000"/>
                                        <p:tgtEl>
                                          <p:spTgt spid="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animEffect filter="fade" transition="in">
                                      <p:cBhvr>
                                        <p:cTn dur="1000"/>
                                        <p:tgtEl>
                                          <p:spTgt spid="2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5" st="5"/>
                                            </p:txEl>
                                          </p:spTgt>
                                        </p:tgtEl>
                                        <p:attrNameLst>
                                          <p:attrName>style.visibility</p:attrName>
                                        </p:attrNameLst>
                                      </p:cBhvr>
                                      <p:to>
                                        <p:strVal val="visible"/>
                                      </p:to>
                                    </p:set>
                                    <p:animEffect filter="fade" transition="in">
                                      <p:cBhvr>
                                        <p:cTn dur="1000"/>
                                        <p:tgtEl>
                                          <p:spTgt spid="2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6" st="6"/>
                                            </p:txEl>
                                          </p:spTgt>
                                        </p:tgtEl>
                                        <p:attrNameLst>
                                          <p:attrName>style.visibility</p:attrName>
                                        </p:attrNameLst>
                                      </p:cBhvr>
                                      <p:to>
                                        <p:strVal val="visible"/>
                                      </p:to>
                                    </p:set>
                                    <p:animEffect filter="fade" transition="in">
                                      <p:cBhvr>
                                        <p:cTn dur="1000"/>
                                        <p:tgtEl>
                                          <p:spTgt spid="2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7" st="7"/>
                                            </p:txEl>
                                          </p:spTgt>
                                        </p:tgtEl>
                                        <p:attrNameLst>
                                          <p:attrName>style.visibility</p:attrName>
                                        </p:attrNameLst>
                                      </p:cBhvr>
                                      <p:to>
                                        <p:strVal val="visible"/>
                                      </p:to>
                                    </p:set>
                                    <p:animEffect filter="fade" transition="in">
                                      <p:cBhvr>
                                        <p:cTn dur="1000"/>
                                        <p:tgtEl>
                                          <p:spTgt spid="21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nvSpPr>
        <p:spPr>
          <a:xfrm>
            <a:off x="14945800" y="4146550"/>
            <a:ext cx="8022000" cy="6053700"/>
          </a:xfrm>
          <a:prstGeom prst="rect">
            <a:avLst/>
          </a:prstGeom>
          <a:noFill/>
          <a:ln>
            <a:noFill/>
          </a:ln>
        </p:spPr>
        <p:txBody>
          <a:bodyPr anchorCtr="0" anchor="ctr" bIns="50800" lIns="50800" spcFirstLastPara="1" rIns="50800" wrap="square" tIns="50800">
            <a:noAutofit/>
          </a:bodyPr>
          <a:lstStyle/>
          <a:p>
            <a:pPr indent="0" lvl="0" marL="0" rtl="0" algn="l">
              <a:spcBef>
                <a:spcPts val="0"/>
              </a:spcBef>
              <a:spcAft>
                <a:spcPts val="0"/>
              </a:spcAft>
              <a:buClr>
                <a:schemeClr val="dk1"/>
              </a:buClr>
              <a:buSzPts val="3600"/>
              <a:buFont typeface="Avenir"/>
              <a:buNone/>
            </a:pPr>
            <a:r>
              <a:rPr b="1" lang="en-US" sz="6000">
                <a:solidFill>
                  <a:srgbClr val="354048"/>
                </a:solidFill>
                <a:latin typeface="Avenir"/>
                <a:ea typeface="Avenir"/>
                <a:cs typeface="Avenir"/>
                <a:sym typeface="Avenir"/>
              </a:rPr>
              <a:t>Not a kettle</a:t>
            </a:r>
            <a:endParaRPr>
              <a:solidFill>
                <a:srgbClr val="354048"/>
              </a:solidFill>
            </a:endParaRPr>
          </a:p>
          <a:p>
            <a:pPr indent="0" lvl="0" marL="0" marR="0" rtl="0" algn="l">
              <a:lnSpc>
                <a:spcPct val="100000"/>
              </a:lnSpc>
              <a:spcBef>
                <a:spcPts val="0"/>
              </a:spcBef>
              <a:spcAft>
                <a:spcPts val="0"/>
              </a:spcAft>
              <a:buClr>
                <a:srgbClr val="333F48"/>
              </a:buClr>
              <a:buSzPts val="3600"/>
              <a:buFont typeface="Avenir"/>
              <a:buNone/>
            </a:pPr>
            <a:r>
              <a:t/>
            </a:r>
            <a:endParaRPr b="0" i="0" sz="3600" u="none" cap="none" strike="noStrike">
              <a:solidFill>
                <a:srgbClr val="333F48"/>
              </a:solidFill>
              <a:latin typeface="Avenir"/>
              <a:ea typeface="Avenir"/>
              <a:cs typeface="Avenir"/>
              <a:sym typeface="Avenir"/>
            </a:endParaRPr>
          </a:p>
          <a:p>
            <a:pPr indent="-457200" lvl="0" marL="457200" rtl="0" algn="l">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No On/Off switch</a:t>
            </a:r>
            <a:r>
              <a:rPr lang="en-US" sz="3600">
                <a:solidFill>
                  <a:srgbClr val="334049"/>
                </a:solidFill>
                <a:latin typeface="Avenir"/>
                <a:ea typeface="Avenir"/>
                <a:cs typeface="Avenir"/>
                <a:sym typeface="Avenir"/>
              </a:rPr>
              <a:t> on Kettle</a:t>
            </a:r>
            <a:endParaRPr/>
          </a:p>
          <a:p>
            <a:pPr indent="-457200" lvl="0" marL="457200" rtl="0" algn="l">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Buttons for 4 different water temperatures</a:t>
            </a:r>
            <a:endParaRPr/>
          </a:p>
          <a:p>
            <a:pPr indent="-457200" lvl="0" marL="457200" rtl="0" algn="l">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Keep warm button</a:t>
            </a:r>
            <a:endParaRPr/>
          </a:p>
          <a:p>
            <a:pPr indent="-457200" lvl="0" marL="457200" rtl="0" algn="l">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LED lights everywhere </a:t>
            </a:r>
            <a:endParaRPr sz="3600">
              <a:solidFill>
                <a:srgbClr val="334049"/>
              </a:solidFill>
              <a:latin typeface="Avenir"/>
              <a:ea typeface="Avenir"/>
              <a:cs typeface="Avenir"/>
              <a:sym typeface="Avenir"/>
            </a:endParaRPr>
          </a:p>
        </p:txBody>
      </p:sp>
      <p:pic>
        <p:nvPicPr>
          <p:cNvPr id="217" name="Google Shape;217;p27"/>
          <p:cNvPicPr preferRelativeResize="0"/>
          <p:nvPr/>
        </p:nvPicPr>
        <p:blipFill>
          <a:blip r:embed="rId4">
            <a:alphaModFix/>
          </a:blip>
          <a:stretch>
            <a:fillRect/>
          </a:stretch>
        </p:blipFill>
        <p:spPr>
          <a:xfrm>
            <a:off x="1341150" y="2077363"/>
            <a:ext cx="9791124" cy="956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1000"/>
                                        <p:tgtEl>
                                          <p:spTgt spid="21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28"/>
          <p:cNvSpPr txBox="1"/>
          <p:nvPr/>
        </p:nvSpPr>
        <p:spPr>
          <a:xfrm>
            <a:off x="6784475" y="3906850"/>
            <a:ext cx="120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223" name="Google Shape;223;p28"/>
          <p:cNvSpPr txBox="1"/>
          <p:nvPr/>
        </p:nvSpPr>
        <p:spPr>
          <a:xfrm>
            <a:off x="9683550" y="3906850"/>
            <a:ext cx="5016900" cy="1293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latin typeface="Avenir"/>
                <a:ea typeface="Avenir"/>
                <a:cs typeface="Avenir"/>
                <a:sym typeface="Avenir"/>
              </a:rPr>
              <a:t>Quiz time! </a:t>
            </a:r>
            <a:endParaRPr sz="7200">
              <a:latin typeface="Avenir"/>
              <a:ea typeface="Avenir"/>
              <a:cs typeface="Avenir"/>
              <a:sym typeface="Avenir"/>
            </a:endParaRPr>
          </a:p>
        </p:txBody>
      </p:sp>
      <p:grpSp>
        <p:nvGrpSpPr>
          <p:cNvPr id="224" name="Google Shape;224;p28"/>
          <p:cNvGrpSpPr/>
          <p:nvPr/>
        </p:nvGrpSpPr>
        <p:grpSpPr>
          <a:xfrm>
            <a:off x="5638050" y="5866350"/>
            <a:ext cx="13946100" cy="1983300"/>
            <a:chOff x="6627875" y="4667525"/>
            <a:chExt cx="13946100" cy="1983300"/>
          </a:xfrm>
        </p:grpSpPr>
        <p:sp>
          <p:nvSpPr>
            <p:cNvPr id="225" name="Google Shape;225;p28"/>
            <p:cNvSpPr/>
            <p:nvPr/>
          </p:nvSpPr>
          <p:spPr>
            <a:xfrm>
              <a:off x="6627875" y="4667525"/>
              <a:ext cx="13946100" cy="19833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txBox="1"/>
            <p:nvPr/>
          </p:nvSpPr>
          <p:spPr>
            <a:xfrm>
              <a:off x="7859075" y="5197475"/>
              <a:ext cx="11483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latin typeface="Avenir"/>
                  <a:ea typeface="Avenir"/>
                  <a:cs typeface="Avenir"/>
                  <a:sym typeface="Avenir"/>
                </a:rPr>
                <a:t>https://forms.gle/axYahfMrtGLGtP4x7</a:t>
              </a:r>
              <a:endParaRPr sz="4800">
                <a:latin typeface="Avenir"/>
                <a:ea typeface="Avenir"/>
                <a:cs typeface="Avenir"/>
                <a:sym typeface="Aveni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048"/>
        </a:solidFill>
      </p:bgPr>
    </p:bg>
    <p:spTree>
      <p:nvGrpSpPr>
        <p:cNvPr id="230" name="Shape 230"/>
        <p:cNvGrpSpPr/>
        <p:nvPr/>
      </p:nvGrpSpPr>
      <p:grpSpPr>
        <a:xfrm>
          <a:off x="0" y="0"/>
          <a:ext cx="0" cy="0"/>
          <a:chOff x="0" y="0"/>
          <a:chExt cx="0" cy="0"/>
        </a:xfrm>
      </p:grpSpPr>
      <p:sp>
        <p:nvSpPr>
          <p:cNvPr id="231" name="Google Shape;231;p29"/>
          <p:cNvSpPr txBox="1"/>
          <p:nvPr>
            <p:ph idx="1" type="body"/>
          </p:nvPr>
        </p:nvSpPr>
        <p:spPr>
          <a:xfrm>
            <a:off x="6670750" y="6070600"/>
            <a:ext cx="11042400" cy="15747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Clr>
                <a:srgbClr val="FFFFFF"/>
              </a:buClr>
              <a:buSzPts val="8400"/>
              <a:buFont typeface="Avenir"/>
              <a:buNone/>
            </a:pPr>
            <a:r>
              <a:rPr lang="en-US" sz="9600"/>
              <a:t>How do we test?</a:t>
            </a:r>
            <a:endParaRPr sz="9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30"/>
          <p:cNvGrpSpPr/>
          <p:nvPr/>
        </p:nvGrpSpPr>
        <p:grpSpPr>
          <a:xfrm>
            <a:off x="5427313" y="1860900"/>
            <a:ext cx="13529375" cy="9994200"/>
            <a:chOff x="5427313" y="1860900"/>
            <a:chExt cx="13529375" cy="9994200"/>
          </a:xfrm>
        </p:grpSpPr>
        <p:sp>
          <p:nvSpPr>
            <p:cNvPr id="237" name="Google Shape;237;p30"/>
            <p:cNvSpPr/>
            <p:nvPr/>
          </p:nvSpPr>
          <p:spPr>
            <a:xfrm>
              <a:off x="5427313" y="1860900"/>
              <a:ext cx="13529375" cy="9994200"/>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6407625" y="8243663"/>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6407625" y="5130338"/>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nvSpPr>
          <p:spPr>
            <a:xfrm>
              <a:off x="10311300" y="7294013"/>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Integration</a:t>
              </a:r>
              <a:endParaRPr sz="4800">
                <a:latin typeface="Avenir"/>
                <a:ea typeface="Avenir"/>
                <a:cs typeface="Avenir"/>
                <a:sym typeface="Avenir"/>
              </a:endParaRPr>
            </a:p>
          </p:txBody>
        </p:sp>
        <p:sp>
          <p:nvSpPr>
            <p:cNvPr id="241" name="Google Shape;241;p30"/>
            <p:cNvSpPr txBox="1"/>
            <p:nvPr/>
          </p:nvSpPr>
          <p:spPr>
            <a:xfrm>
              <a:off x="10373475" y="108472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Unit</a:t>
              </a:r>
              <a:endParaRPr sz="4800">
                <a:latin typeface="Avenir"/>
                <a:ea typeface="Avenir"/>
                <a:cs typeface="Avenir"/>
                <a:sym typeface="Avenir"/>
              </a:endParaRPr>
            </a:p>
          </p:txBody>
        </p:sp>
        <p:sp>
          <p:nvSpPr>
            <p:cNvPr id="242" name="Google Shape;242;p30"/>
            <p:cNvSpPr txBox="1"/>
            <p:nvPr/>
          </p:nvSpPr>
          <p:spPr>
            <a:xfrm>
              <a:off x="10311300" y="4207125"/>
              <a:ext cx="37614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E2E/System</a:t>
              </a:r>
              <a:endParaRPr sz="4800">
                <a:latin typeface="Avenir"/>
                <a:ea typeface="Avenir"/>
                <a:cs typeface="Avenir"/>
                <a:sym typeface="Aveni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1"/>
          <p:cNvPicPr preferRelativeResize="0"/>
          <p:nvPr/>
        </p:nvPicPr>
        <p:blipFill>
          <a:blip r:embed="rId3">
            <a:alphaModFix/>
          </a:blip>
          <a:stretch>
            <a:fillRect/>
          </a:stretch>
        </p:blipFill>
        <p:spPr>
          <a:xfrm>
            <a:off x="5276018" y="1133287"/>
            <a:ext cx="13831965" cy="11449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nvSpPr>
        <p:spPr>
          <a:xfrm>
            <a:off x="2381250" y="4841850"/>
            <a:ext cx="19621500" cy="40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0">
                <a:latin typeface="Avenir"/>
                <a:ea typeface="Avenir"/>
                <a:cs typeface="Avenir"/>
                <a:sym typeface="Avenir"/>
              </a:rPr>
              <a:t>Unit testing is a type of testing which is done by software developers in which the smallest testable module of an application - like functions, procedures or interfaces - are tested to ascertain if they are fit to use. </a:t>
            </a:r>
            <a:endParaRPr sz="6000">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p:nvPr/>
        </p:nvSpPr>
        <p:spPr>
          <a:xfrm>
            <a:off x="5427313" y="1860900"/>
            <a:ext cx="13529375" cy="9994200"/>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6407625" y="8243663"/>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6407625" y="5130338"/>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txBox="1"/>
          <p:nvPr/>
        </p:nvSpPr>
        <p:spPr>
          <a:xfrm>
            <a:off x="10528350" y="64876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Integration</a:t>
            </a:r>
            <a:endParaRPr sz="4800">
              <a:solidFill>
                <a:srgbClr val="B7B7B7"/>
              </a:solidFill>
              <a:latin typeface="Avenir"/>
              <a:ea typeface="Avenir"/>
              <a:cs typeface="Avenir"/>
              <a:sym typeface="Avenir"/>
            </a:endParaRPr>
          </a:p>
        </p:txBody>
      </p:sp>
      <p:sp>
        <p:nvSpPr>
          <p:cNvPr id="261" name="Google Shape;261;p33"/>
          <p:cNvSpPr txBox="1"/>
          <p:nvPr/>
        </p:nvSpPr>
        <p:spPr>
          <a:xfrm>
            <a:off x="10528350" y="9856375"/>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Unit</a:t>
            </a:r>
            <a:endParaRPr sz="4800">
              <a:latin typeface="Avenir"/>
              <a:ea typeface="Avenir"/>
              <a:cs typeface="Avenir"/>
              <a:sym typeface="Avenir"/>
            </a:endParaRPr>
          </a:p>
        </p:txBody>
      </p:sp>
      <p:sp>
        <p:nvSpPr>
          <p:cNvPr id="262" name="Google Shape;262;p33"/>
          <p:cNvSpPr txBox="1"/>
          <p:nvPr/>
        </p:nvSpPr>
        <p:spPr>
          <a:xfrm>
            <a:off x="10528350" y="36542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E2E</a:t>
            </a:r>
            <a:endParaRPr sz="4800">
              <a:solidFill>
                <a:srgbClr val="B7B7B7"/>
              </a:solidFill>
              <a:latin typeface="Avenir"/>
              <a:ea typeface="Avenir"/>
              <a:cs typeface="Avenir"/>
              <a:sym typeface="Avenir"/>
            </a:endParaRPr>
          </a:p>
        </p:txBody>
      </p:sp>
      <p:pic>
        <p:nvPicPr>
          <p:cNvPr id="263" name="Google Shape;263;p33"/>
          <p:cNvPicPr preferRelativeResize="0"/>
          <p:nvPr/>
        </p:nvPicPr>
        <p:blipFill>
          <a:blip r:embed="rId3">
            <a:alphaModFix/>
          </a:blip>
          <a:stretch>
            <a:fillRect/>
          </a:stretch>
        </p:blipFill>
        <p:spPr>
          <a:xfrm>
            <a:off x="1026125" y="4476750"/>
            <a:ext cx="4762500" cy="4762500"/>
          </a:xfrm>
          <a:prstGeom prst="rect">
            <a:avLst/>
          </a:prstGeom>
          <a:noFill/>
          <a:ln>
            <a:noFill/>
          </a:ln>
        </p:spPr>
      </p:pic>
      <p:pic>
        <p:nvPicPr>
          <p:cNvPr id="264" name="Google Shape;264;p33"/>
          <p:cNvPicPr preferRelativeResize="0"/>
          <p:nvPr/>
        </p:nvPicPr>
        <p:blipFill>
          <a:blip r:embed="rId4">
            <a:alphaModFix/>
          </a:blip>
          <a:stretch>
            <a:fillRect/>
          </a:stretch>
        </p:blipFill>
        <p:spPr>
          <a:xfrm>
            <a:off x="19794900" y="2357438"/>
            <a:ext cx="2857500" cy="2143125"/>
          </a:xfrm>
          <a:prstGeom prst="rect">
            <a:avLst/>
          </a:prstGeom>
          <a:noFill/>
          <a:ln>
            <a:noFill/>
          </a:ln>
        </p:spPr>
      </p:pic>
      <p:pic>
        <p:nvPicPr>
          <p:cNvPr id="265" name="Google Shape;265;p33"/>
          <p:cNvPicPr preferRelativeResize="0"/>
          <p:nvPr/>
        </p:nvPicPr>
        <p:blipFill>
          <a:blip r:embed="rId5">
            <a:alphaModFix/>
          </a:blip>
          <a:stretch>
            <a:fillRect/>
          </a:stretch>
        </p:blipFill>
        <p:spPr>
          <a:xfrm>
            <a:off x="19109088" y="7713249"/>
            <a:ext cx="4229100" cy="3724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nvSpPr>
        <p:spPr>
          <a:xfrm>
            <a:off x="3391650" y="5380350"/>
            <a:ext cx="17600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latin typeface="Avenir"/>
                <a:ea typeface="Avenir"/>
                <a:cs typeface="Avenir"/>
                <a:sym typeface="Avenir"/>
              </a:rPr>
              <a:t>Given: </a:t>
            </a:r>
            <a:r>
              <a:rPr lang="en-US" sz="6000">
                <a:latin typeface="Avenir"/>
                <a:ea typeface="Avenir"/>
                <a:cs typeface="Avenir"/>
                <a:sym typeface="Avenir"/>
              </a:rPr>
              <a:t>The metal is hot. </a:t>
            </a:r>
            <a:br>
              <a:rPr lang="en-US" sz="6000">
                <a:latin typeface="Avenir"/>
                <a:ea typeface="Avenir"/>
                <a:cs typeface="Avenir"/>
                <a:sym typeface="Avenir"/>
              </a:rPr>
            </a:br>
            <a:r>
              <a:rPr lang="en-US" sz="6000">
                <a:latin typeface="Avenir"/>
                <a:ea typeface="Avenir"/>
                <a:cs typeface="Avenir"/>
                <a:sym typeface="Avenir"/>
              </a:rPr>
              <a:t>When: </a:t>
            </a:r>
            <a:r>
              <a:rPr lang="en-US" sz="6000">
                <a:latin typeface="Avenir"/>
                <a:ea typeface="Avenir"/>
                <a:cs typeface="Avenir"/>
                <a:sym typeface="Avenir"/>
              </a:rPr>
              <a:t>I hit it with a hammer.</a:t>
            </a:r>
            <a:r>
              <a:rPr lang="en-US" sz="6000">
                <a:latin typeface="Avenir"/>
                <a:ea typeface="Avenir"/>
                <a:cs typeface="Avenir"/>
                <a:sym typeface="Avenir"/>
              </a:rPr>
              <a:t> </a:t>
            </a:r>
            <a:br>
              <a:rPr lang="en-US" sz="6000">
                <a:latin typeface="Avenir"/>
                <a:ea typeface="Avenir"/>
                <a:cs typeface="Avenir"/>
                <a:sym typeface="Avenir"/>
              </a:rPr>
            </a:br>
            <a:r>
              <a:rPr lang="en-US" sz="6000">
                <a:latin typeface="Avenir"/>
                <a:ea typeface="Avenir"/>
                <a:cs typeface="Avenir"/>
                <a:sym typeface="Avenir"/>
              </a:rPr>
              <a:t>Then: </a:t>
            </a:r>
            <a:r>
              <a:rPr lang="en-US" sz="6000">
                <a:latin typeface="Avenir"/>
                <a:ea typeface="Avenir"/>
                <a:cs typeface="Avenir"/>
                <a:sym typeface="Avenir"/>
              </a:rPr>
              <a:t>I can hit it </a:t>
            </a:r>
            <a:r>
              <a:rPr b="1" lang="en-US" sz="6000">
                <a:solidFill>
                  <a:schemeClr val="dk2"/>
                </a:solidFill>
                <a:latin typeface="Avenir"/>
                <a:ea typeface="Avenir"/>
                <a:cs typeface="Avenir"/>
                <a:sym typeface="Avenir"/>
              </a:rPr>
              <a:t>5</a:t>
            </a:r>
            <a:r>
              <a:rPr lang="en-US" sz="6000">
                <a:latin typeface="Avenir"/>
                <a:ea typeface="Avenir"/>
                <a:cs typeface="Avenir"/>
                <a:sym typeface="Avenir"/>
              </a:rPr>
              <a:t> times before it starts to deform. </a:t>
            </a:r>
            <a:endParaRPr sz="600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8"/>
          <p:cNvSpPr txBox="1"/>
          <p:nvPr>
            <p:ph idx="1" type="body"/>
          </p:nvPr>
        </p:nvSpPr>
        <p:spPr>
          <a:xfrm>
            <a:off x="6670750" y="6070600"/>
            <a:ext cx="11042400" cy="1574700"/>
          </a:xfrm>
          <a:prstGeom prst="rect">
            <a:avLst/>
          </a:prstGeom>
        </p:spPr>
        <p:txBody>
          <a:bodyPr anchorCtr="0" anchor="ctr" bIns="57150" lIns="57150" spcFirstLastPara="1" rIns="57150" wrap="square" tIns="57150">
            <a:noAutofit/>
          </a:bodyPr>
          <a:lstStyle/>
          <a:p>
            <a:pPr indent="0" lvl="0" marL="0" rtl="0" algn="ctr">
              <a:spcBef>
                <a:spcPts val="0"/>
              </a:spcBef>
              <a:spcAft>
                <a:spcPts val="0"/>
              </a:spcAft>
              <a:buNone/>
            </a:pPr>
            <a:r>
              <a:rPr lang="en-US"/>
              <a:t>Intro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nvSpPr>
        <p:spPr>
          <a:xfrm>
            <a:off x="4850250" y="3918900"/>
            <a:ext cx="14683500" cy="58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0">
                <a:latin typeface="Avenir"/>
                <a:ea typeface="Avenir"/>
                <a:cs typeface="Avenir"/>
                <a:sym typeface="Avenir"/>
              </a:rPr>
              <a:t>Integration testing is a software testing methodology used to test individual software components or units of code to verify interaction between various software components and detect interface defects. </a:t>
            </a:r>
            <a:endParaRPr sz="6000">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p:nvPr/>
        </p:nvSpPr>
        <p:spPr>
          <a:xfrm>
            <a:off x="1986925" y="2489913"/>
            <a:ext cx="11744000" cy="87361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a:off x="2074550" y="8243663"/>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
          <p:cNvSpPr/>
          <p:nvPr/>
        </p:nvSpPr>
        <p:spPr>
          <a:xfrm>
            <a:off x="2074550" y="5130338"/>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6"/>
          <p:cNvSpPr txBox="1"/>
          <p:nvPr/>
        </p:nvSpPr>
        <p:spPr>
          <a:xfrm>
            <a:off x="6195275" y="64876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Integration</a:t>
            </a:r>
            <a:endParaRPr sz="4800">
              <a:latin typeface="Avenir"/>
              <a:ea typeface="Avenir"/>
              <a:cs typeface="Avenir"/>
              <a:sym typeface="Avenir"/>
            </a:endParaRPr>
          </a:p>
        </p:txBody>
      </p:sp>
      <p:sp>
        <p:nvSpPr>
          <p:cNvPr id="284" name="Google Shape;284;p36"/>
          <p:cNvSpPr txBox="1"/>
          <p:nvPr/>
        </p:nvSpPr>
        <p:spPr>
          <a:xfrm>
            <a:off x="6195275" y="9856375"/>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Unit</a:t>
            </a:r>
            <a:endParaRPr sz="4800">
              <a:solidFill>
                <a:srgbClr val="B7B7B7"/>
              </a:solidFill>
              <a:latin typeface="Avenir"/>
              <a:ea typeface="Avenir"/>
              <a:cs typeface="Avenir"/>
              <a:sym typeface="Avenir"/>
            </a:endParaRPr>
          </a:p>
        </p:txBody>
      </p:sp>
      <p:sp>
        <p:nvSpPr>
          <p:cNvPr id="285" name="Google Shape;285;p36"/>
          <p:cNvSpPr txBox="1"/>
          <p:nvPr/>
        </p:nvSpPr>
        <p:spPr>
          <a:xfrm>
            <a:off x="6195275" y="36542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E2E</a:t>
            </a:r>
            <a:endParaRPr sz="4800">
              <a:solidFill>
                <a:srgbClr val="B7B7B7"/>
              </a:solidFill>
              <a:latin typeface="Avenir"/>
              <a:ea typeface="Avenir"/>
              <a:cs typeface="Avenir"/>
              <a:sym typeface="Avenir"/>
            </a:endParaRPr>
          </a:p>
        </p:txBody>
      </p:sp>
      <p:pic>
        <p:nvPicPr>
          <p:cNvPr id="286" name="Google Shape;286;p36"/>
          <p:cNvPicPr preferRelativeResize="0"/>
          <p:nvPr/>
        </p:nvPicPr>
        <p:blipFill>
          <a:blip r:embed="rId3">
            <a:alphaModFix/>
          </a:blip>
          <a:stretch>
            <a:fillRect/>
          </a:stretch>
        </p:blipFill>
        <p:spPr>
          <a:xfrm>
            <a:off x="15708588" y="869675"/>
            <a:ext cx="7978225" cy="9343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p:nvPr/>
        </p:nvSpPr>
        <p:spPr>
          <a:xfrm>
            <a:off x="1986925" y="2489913"/>
            <a:ext cx="11744000" cy="87361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2074550" y="8243663"/>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2074550" y="5130338"/>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txBox="1"/>
          <p:nvPr/>
        </p:nvSpPr>
        <p:spPr>
          <a:xfrm>
            <a:off x="6195275" y="64876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Integration</a:t>
            </a:r>
            <a:endParaRPr sz="4800">
              <a:latin typeface="Avenir"/>
              <a:ea typeface="Avenir"/>
              <a:cs typeface="Avenir"/>
              <a:sym typeface="Avenir"/>
            </a:endParaRPr>
          </a:p>
        </p:txBody>
      </p:sp>
      <p:sp>
        <p:nvSpPr>
          <p:cNvPr id="295" name="Google Shape;295;p37"/>
          <p:cNvSpPr txBox="1"/>
          <p:nvPr/>
        </p:nvSpPr>
        <p:spPr>
          <a:xfrm>
            <a:off x="6195275" y="9856375"/>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Unit</a:t>
            </a:r>
            <a:endParaRPr sz="4800">
              <a:solidFill>
                <a:srgbClr val="B7B7B7"/>
              </a:solidFill>
              <a:latin typeface="Avenir"/>
              <a:ea typeface="Avenir"/>
              <a:cs typeface="Avenir"/>
              <a:sym typeface="Avenir"/>
            </a:endParaRPr>
          </a:p>
        </p:txBody>
      </p:sp>
      <p:sp>
        <p:nvSpPr>
          <p:cNvPr id="296" name="Google Shape;296;p37"/>
          <p:cNvSpPr txBox="1"/>
          <p:nvPr/>
        </p:nvSpPr>
        <p:spPr>
          <a:xfrm>
            <a:off x="6195275" y="36542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E2E</a:t>
            </a:r>
            <a:endParaRPr sz="4800">
              <a:solidFill>
                <a:srgbClr val="B7B7B7"/>
              </a:solidFill>
              <a:latin typeface="Avenir"/>
              <a:ea typeface="Avenir"/>
              <a:cs typeface="Avenir"/>
              <a:sym typeface="Avenir"/>
            </a:endParaRPr>
          </a:p>
        </p:txBody>
      </p:sp>
      <p:pic>
        <p:nvPicPr>
          <p:cNvPr id="297" name="Google Shape;297;p37"/>
          <p:cNvPicPr preferRelativeResize="0"/>
          <p:nvPr/>
        </p:nvPicPr>
        <p:blipFill>
          <a:blip r:embed="rId3">
            <a:alphaModFix/>
          </a:blip>
          <a:stretch>
            <a:fillRect/>
          </a:stretch>
        </p:blipFill>
        <p:spPr>
          <a:xfrm>
            <a:off x="15034100" y="1723150"/>
            <a:ext cx="6801050" cy="5629576"/>
          </a:xfrm>
          <a:prstGeom prst="rect">
            <a:avLst/>
          </a:prstGeom>
          <a:noFill/>
          <a:ln>
            <a:noFill/>
          </a:ln>
        </p:spPr>
      </p:pic>
      <p:pic>
        <p:nvPicPr>
          <p:cNvPr id="298" name="Google Shape;298;p37"/>
          <p:cNvPicPr preferRelativeResize="0"/>
          <p:nvPr/>
        </p:nvPicPr>
        <p:blipFill>
          <a:blip r:embed="rId4">
            <a:alphaModFix/>
          </a:blip>
          <a:stretch>
            <a:fillRect/>
          </a:stretch>
        </p:blipFill>
        <p:spPr>
          <a:xfrm>
            <a:off x="16148625" y="8563825"/>
            <a:ext cx="4572000" cy="3429000"/>
          </a:xfrm>
          <a:prstGeom prst="rect">
            <a:avLst/>
          </a:prstGeom>
          <a:noFill/>
          <a:ln>
            <a:noFill/>
          </a:ln>
        </p:spPr>
      </p:pic>
      <p:sp>
        <p:nvSpPr>
          <p:cNvPr id="299" name="Google Shape;299;p37"/>
          <p:cNvSpPr/>
          <p:nvPr/>
        </p:nvSpPr>
        <p:spPr>
          <a:xfrm>
            <a:off x="17701575" y="6802450"/>
            <a:ext cx="1466100" cy="1356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nvSpPr>
        <p:spPr>
          <a:xfrm>
            <a:off x="1760850" y="4456800"/>
            <a:ext cx="208623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latin typeface="Avenir"/>
                <a:ea typeface="Avenir"/>
                <a:cs typeface="Avenir"/>
                <a:sym typeface="Avenir"/>
              </a:rPr>
              <a:t>Given: </a:t>
            </a:r>
            <a:r>
              <a:rPr lang="en-US" sz="6000">
                <a:latin typeface="Avenir"/>
                <a:ea typeface="Avenir"/>
                <a:cs typeface="Avenir"/>
                <a:sym typeface="Avenir"/>
              </a:rPr>
              <a:t>The spout is attached to the body.</a:t>
            </a:r>
            <a:r>
              <a:rPr lang="en-US" sz="6000">
                <a:latin typeface="Avenir"/>
                <a:ea typeface="Avenir"/>
                <a:cs typeface="Avenir"/>
                <a:sym typeface="Avenir"/>
              </a:rPr>
              <a:t> </a:t>
            </a:r>
            <a:br>
              <a:rPr lang="en-US" sz="6000">
                <a:latin typeface="Avenir"/>
                <a:ea typeface="Avenir"/>
                <a:cs typeface="Avenir"/>
                <a:sym typeface="Avenir"/>
              </a:rPr>
            </a:br>
            <a:r>
              <a:rPr lang="en-US" sz="6000">
                <a:latin typeface="Avenir"/>
                <a:ea typeface="Avenir"/>
                <a:cs typeface="Avenir"/>
                <a:sym typeface="Avenir"/>
              </a:rPr>
              <a:t>When: </a:t>
            </a:r>
            <a:r>
              <a:rPr lang="en-US" sz="6000">
                <a:latin typeface="Avenir"/>
                <a:ea typeface="Avenir"/>
                <a:cs typeface="Avenir"/>
                <a:sym typeface="Avenir"/>
              </a:rPr>
              <a:t>I apply force that pulls the spout away from the body.</a:t>
            </a:r>
            <a:r>
              <a:rPr lang="en-US" sz="6000">
                <a:latin typeface="Avenir"/>
                <a:ea typeface="Avenir"/>
                <a:cs typeface="Avenir"/>
                <a:sym typeface="Avenir"/>
              </a:rPr>
              <a:t> </a:t>
            </a:r>
            <a:br>
              <a:rPr lang="en-US" sz="6000">
                <a:latin typeface="Avenir"/>
                <a:ea typeface="Avenir"/>
                <a:cs typeface="Avenir"/>
                <a:sym typeface="Avenir"/>
              </a:rPr>
            </a:br>
            <a:r>
              <a:rPr lang="en-US" sz="6000">
                <a:latin typeface="Avenir"/>
                <a:ea typeface="Avenir"/>
                <a:cs typeface="Avenir"/>
                <a:sym typeface="Avenir"/>
              </a:rPr>
              <a:t>Then: </a:t>
            </a:r>
            <a:r>
              <a:rPr lang="en-US" sz="6000">
                <a:latin typeface="Avenir"/>
                <a:ea typeface="Avenir"/>
                <a:cs typeface="Avenir"/>
                <a:sym typeface="Avenir"/>
              </a:rPr>
              <a:t>The force pulling needs to be more than </a:t>
            </a:r>
            <a:r>
              <a:rPr b="1" lang="en-US" sz="6000">
                <a:solidFill>
                  <a:srgbClr val="E35205"/>
                </a:solidFill>
                <a:latin typeface="Avenir"/>
                <a:ea typeface="Avenir"/>
                <a:cs typeface="Avenir"/>
                <a:sym typeface="Avenir"/>
              </a:rPr>
              <a:t>x</a:t>
            </a:r>
            <a:r>
              <a:rPr lang="en-US" sz="6000">
                <a:latin typeface="Avenir"/>
                <a:ea typeface="Avenir"/>
                <a:cs typeface="Avenir"/>
                <a:sym typeface="Avenir"/>
              </a:rPr>
              <a:t> before the spout rips off. </a:t>
            </a:r>
            <a:endParaRPr sz="6000">
              <a:latin typeface="Avenir"/>
              <a:ea typeface="Avenir"/>
              <a:cs typeface="Avenir"/>
              <a:sym typeface="Avenir"/>
            </a:endParaRPr>
          </a:p>
          <a:p>
            <a:pPr indent="0" lvl="0" marL="0" rtl="0" algn="l">
              <a:spcBef>
                <a:spcPts val="0"/>
              </a:spcBef>
              <a:spcAft>
                <a:spcPts val="0"/>
              </a:spcAft>
              <a:buNone/>
            </a:pPr>
            <a:r>
              <a:t/>
            </a:r>
            <a:endParaRPr sz="6000">
              <a:latin typeface="Avenir"/>
              <a:ea typeface="Avenir"/>
              <a:cs typeface="Avenir"/>
              <a:sym typeface="Aveni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p:nvPr/>
        </p:nvSpPr>
        <p:spPr>
          <a:xfrm>
            <a:off x="11239525" y="2489900"/>
            <a:ext cx="11744000" cy="87361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11327150" y="8243650"/>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11327150" y="5130325"/>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txBox="1"/>
          <p:nvPr/>
        </p:nvSpPr>
        <p:spPr>
          <a:xfrm>
            <a:off x="15447875" y="6487638"/>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Integration</a:t>
            </a:r>
            <a:endParaRPr sz="4800">
              <a:latin typeface="Avenir"/>
              <a:ea typeface="Avenir"/>
              <a:cs typeface="Avenir"/>
              <a:sym typeface="Avenir"/>
            </a:endParaRPr>
          </a:p>
        </p:txBody>
      </p:sp>
      <p:sp>
        <p:nvSpPr>
          <p:cNvPr id="313" name="Google Shape;313;p39"/>
          <p:cNvSpPr txBox="1"/>
          <p:nvPr/>
        </p:nvSpPr>
        <p:spPr>
          <a:xfrm>
            <a:off x="15447875" y="9856363"/>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Unit</a:t>
            </a:r>
            <a:endParaRPr sz="4800">
              <a:solidFill>
                <a:srgbClr val="B7B7B7"/>
              </a:solidFill>
              <a:latin typeface="Avenir"/>
              <a:ea typeface="Avenir"/>
              <a:cs typeface="Avenir"/>
              <a:sym typeface="Avenir"/>
            </a:endParaRPr>
          </a:p>
        </p:txBody>
      </p:sp>
      <p:sp>
        <p:nvSpPr>
          <p:cNvPr id="314" name="Google Shape;314;p39"/>
          <p:cNvSpPr txBox="1"/>
          <p:nvPr/>
        </p:nvSpPr>
        <p:spPr>
          <a:xfrm>
            <a:off x="15447875" y="3654238"/>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E2E</a:t>
            </a:r>
            <a:endParaRPr sz="4800">
              <a:solidFill>
                <a:srgbClr val="B7B7B7"/>
              </a:solidFill>
              <a:latin typeface="Avenir"/>
              <a:ea typeface="Avenir"/>
              <a:cs typeface="Avenir"/>
              <a:sym typeface="Avenir"/>
            </a:endParaRPr>
          </a:p>
        </p:txBody>
      </p:sp>
      <p:pic>
        <p:nvPicPr>
          <p:cNvPr id="315" name="Google Shape;315;p39"/>
          <p:cNvPicPr preferRelativeResize="0"/>
          <p:nvPr/>
        </p:nvPicPr>
        <p:blipFill>
          <a:blip r:embed="rId3">
            <a:alphaModFix/>
          </a:blip>
          <a:stretch>
            <a:fillRect/>
          </a:stretch>
        </p:blipFill>
        <p:spPr>
          <a:xfrm>
            <a:off x="470650" y="6009086"/>
            <a:ext cx="8172500" cy="6345889"/>
          </a:xfrm>
          <a:prstGeom prst="rect">
            <a:avLst/>
          </a:prstGeom>
          <a:noFill/>
          <a:ln>
            <a:noFill/>
          </a:ln>
        </p:spPr>
      </p:pic>
      <p:sp>
        <p:nvSpPr>
          <p:cNvPr id="316" name="Google Shape;316;p39"/>
          <p:cNvSpPr/>
          <p:nvPr/>
        </p:nvSpPr>
        <p:spPr>
          <a:xfrm>
            <a:off x="3676028" y="5185299"/>
            <a:ext cx="1761600" cy="17358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9"/>
          <p:cNvPicPr preferRelativeResize="0"/>
          <p:nvPr/>
        </p:nvPicPr>
        <p:blipFill>
          <a:blip r:embed="rId4">
            <a:alphaModFix/>
          </a:blip>
          <a:stretch>
            <a:fillRect/>
          </a:stretch>
        </p:blipFill>
        <p:spPr>
          <a:xfrm>
            <a:off x="2361241" y="1361025"/>
            <a:ext cx="4391290" cy="31477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p:nvPr/>
        </p:nvSpPr>
        <p:spPr>
          <a:xfrm>
            <a:off x="11239525" y="2489900"/>
            <a:ext cx="11744000" cy="8736175"/>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0"/>
          <p:cNvSpPr/>
          <p:nvPr/>
        </p:nvSpPr>
        <p:spPr>
          <a:xfrm>
            <a:off x="11327150" y="8243650"/>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p:nvPr/>
        </p:nvSpPr>
        <p:spPr>
          <a:xfrm>
            <a:off x="11327150" y="5130325"/>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0"/>
          <p:cNvSpPr txBox="1"/>
          <p:nvPr/>
        </p:nvSpPr>
        <p:spPr>
          <a:xfrm>
            <a:off x="15447875" y="6487638"/>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Integration</a:t>
            </a:r>
            <a:endParaRPr sz="4800">
              <a:latin typeface="Avenir"/>
              <a:ea typeface="Avenir"/>
              <a:cs typeface="Avenir"/>
              <a:sym typeface="Avenir"/>
            </a:endParaRPr>
          </a:p>
        </p:txBody>
      </p:sp>
      <p:sp>
        <p:nvSpPr>
          <p:cNvPr id="326" name="Google Shape;326;p40"/>
          <p:cNvSpPr txBox="1"/>
          <p:nvPr/>
        </p:nvSpPr>
        <p:spPr>
          <a:xfrm>
            <a:off x="15447875" y="9856363"/>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Unit</a:t>
            </a:r>
            <a:endParaRPr sz="4800">
              <a:solidFill>
                <a:srgbClr val="B7B7B7"/>
              </a:solidFill>
              <a:latin typeface="Avenir"/>
              <a:ea typeface="Avenir"/>
              <a:cs typeface="Avenir"/>
              <a:sym typeface="Avenir"/>
            </a:endParaRPr>
          </a:p>
        </p:txBody>
      </p:sp>
      <p:sp>
        <p:nvSpPr>
          <p:cNvPr id="327" name="Google Shape;327;p40"/>
          <p:cNvSpPr txBox="1"/>
          <p:nvPr/>
        </p:nvSpPr>
        <p:spPr>
          <a:xfrm>
            <a:off x="15447875" y="3654238"/>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E2E</a:t>
            </a:r>
            <a:endParaRPr sz="4800">
              <a:solidFill>
                <a:srgbClr val="B7B7B7"/>
              </a:solidFill>
              <a:latin typeface="Avenir"/>
              <a:ea typeface="Avenir"/>
              <a:cs typeface="Avenir"/>
              <a:sym typeface="Avenir"/>
            </a:endParaRPr>
          </a:p>
        </p:txBody>
      </p:sp>
      <p:pic>
        <p:nvPicPr>
          <p:cNvPr id="328" name="Google Shape;328;p40"/>
          <p:cNvPicPr preferRelativeResize="0"/>
          <p:nvPr/>
        </p:nvPicPr>
        <p:blipFill>
          <a:blip r:embed="rId3">
            <a:alphaModFix/>
          </a:blip>
          <a:stretch>
            <a:fillRect/>
          </a:stretch>
        </p:blipFill>
        <p:spPr>
          <a:xfrm>
            <a:off x="411650" y="3990111"/>
            <a:ext cx="6801050" cy="4958325"/>
          </a:xfrm>
          <a:prstGeom prst="rect">
            <a:avLst/>
          </a:prstGeom>
          <a:noFill/>
          <a:ln>
            <a:noFill/>
          </a:ln>
        </p:spPr>
      </p:pic>
      <p:pic>
        <p:nvPicPr>
          <p:cNvPr id="329" name="Google Shape;329;p40"/>
          <p:cNvPicPr preferRelativeResize="0"/>
          <p:nvPr/>
        </p:nvPicPr>
        <p:blipFill>
          <a:blip r:embed="rId4">
            <a:alphaModFix/>
          </a:blip>
          <a:stretch>
            <a:fillRect/>
          </a:stretch>
        </p:blipFill>
        <p:spPr>
          <a:xfrm>
            <a:off x="1526175" y="10120725"/>
            <a:ext cx="4572000" cy="3429000"/>
          </a:xfrm>
          <a:prstGeom prst="rect">
            <a:avLst/>
          </a:prstGeom>
          <a:noFill/>
          <a:ln>
            <a:noFill/>
          </a:ln>
        </p:spPr>
      </p:pic>
      <p:sp>
        <p:nvSpPr>
          <p:cNvPr id="330" name="Google Shape;330;p40"/>
          <p:cNvSpPr/>
          <p:nvPr/>
        </p:nvSpPr>
        <p:spPr>
          <a:xfrm>
            <a:off x="3079125" y="8500075"/>
            <a:ext cx="1466100" cy="1356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3079125" y="3346450"/>
            <a:ext cx="1466100" cy="1356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40"/>
          <p:cNvPicPr preferRelativeResize="0"/>
          <p:nvPr/>
        </p:nvPicPr>
        <p:blipFill>
          <a:blip r:embed="rId5">
            <a:alphaModFix/>
          </a:blip>
          <a:stretch>
            <a:fillRect/>
          </a:stretch>
        </p:blipFill>
        <p:spPr>
          <a:xfrm>
            <a:off x="1984976" y="358375"/>
            <a:ext cx="3654374" cy="24594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nvSpPr>
        <p:spPr>
          <a:xfrm>
            <a:off x="5017350" y="5022150"/>
            <a:ext cx="14349300" cy="36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0">
                <a:latin typeface="Avenir"/>
                <a:ea typeface="Avenir"/>
                <a:cs typeface="Avenir"/>
                <a:sym typeface="Avenir"/>
              </a:rPr>
              <a:t>End-to-end testing is a methodology used to test whether the flow of an application is performing as designed from start to finish.</a:t>
            </a:r>
            <a:endParaRPr sz="6000">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p:nvPr/>
        </p:nvSpPr>
        <p:spPr>
          <a:xfrm>
            <a:off x="7396023" y="199350"/>
            <a:ext cx="11723575" cy="9158500"/>
          </a:xfrm>
          <a:prstGeom prst="flowChartExtra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6407625" y="8243663"/>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p:nvPr/>
        </p:nvSpPr>
        <p:spPr>
          <a:xfrm>
            <a:off x="6407625" y="5130338"/>
            <a:ext cx="11259000" cy="34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2"/>
          <p:cNvSpPr txBox="1"/>
          <p:nvPr/>
        </p:nvSpPr>
        <p:spPr>
          <a:xfrm>
            <a:off x="10528350" y="64876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Integration</a:t>
            </a:r>
            <a:endParaRPr sz="4800">
              <a:solidFill>
                <a:srgbClr val="B7B7B7"/>
              </a:solidFill>
              <a:latin typeface="Avenir"/>
              <a:ea typeface="Avenir"/>
              <a:cs typeface="Avenir"/>
              <a:sym typeface="Avenir"/>
            </a:endParaRPr>
          </a:p>
        </p:txBody>
      </p:sp>
      <p:sp>
        <p:nvSpPr>
          <p:cNvPr id="346" name="Google Shape;346;p42"/>
          <p:cNvSpPr txBox="1"/>
          <p:nvPr/>
        </p:nvSpPr>
        <p:spPr>
          <a:xfrm>
            <a:off x="10528350" y="9856375"/>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7B7B7"/>
                </a:solidFill>
                <a:latin typeface="Avenir"/>
                <a:ea typeface="Avenir"/>
                <a:cs typeface="Avenir"/>
                <a:sym typeface="Avenir"/>
              </a:rPr>
              <a:t>Unit</a:t>
            </a:r>
            <a:endParaRPr sz="4800">
              <a:solidFill>
                <a:srgbClr val="B7B7B7"/>
              </a:solidFill>
              <a:latin typeface="Avenir"/>
              <a:ea typeface="Avenir"/>
              <a:cs typeface="Avenir"/>
              <a:sym typeface="Avenir"/>
            </a:endParaRPr>
          </a:p>
        </p:txBody>
      </p:sp>
      <p:sp>
        <p:nvSpPr>
          <p:cNvPr id="347" name="Google Shape;347;p42"/>
          <p:cNvSpPr txBox="1"/>
          <p:nvPr/>
        </p:nvSpPr>
        <p:spPr>
          <a:xfrm>
            <a:off x="11594163" y="3374350"/>
            <a:ext cx="33273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latin typeface="Avenir"/>
                <a:ea typeface="Avenir"/>
                <a:cs typeface="Avenir"/>
                <a:sym typeface="Avenir"/>
              </a:rPr>
              <a:t>E2E</a:t>
            </a:r>
            <a:endParaRPr sz="4800">
              <a:latin typeface="Avenir"/>
              <a:ea typeface="Avenir"/>
              <a:cs typeface="Avenir"/>
              <a:sym typeface="Avenir"/>
            </a:endParaRPr>
          </a:p>
        </p:txBody>
      </p:sp>
      <p:pic>
        <p:nvPicPr>
          <p:cNvPr id="348" name="Google Shape;348;p42"/>
          <p:cNvPicPr preferRelativeResize="0"/>
          <p:nvPr/>
        </p:nvPicPr>
        <p:blipFill>
          <a:blip r:embed="rId3">
            <a:alphaModFix/>
          </a:blip>
          <a:stretch>
            <a:fillRect/>
          </a:stretch>
        </p:blipFill>
        <p:spPr>
          <a:xfrm>
            <a:off x="7059563" y="5324850"/>
            <a:ext cx="12396488" cy="8243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nvSpPr>
        <p:spPr>
          <a:xfrm>
            <a:off x="7544550" y="6669375"/>
            <a:ext cx="17382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800">
              <a:latin typeface="Avenir"/>
              <a:ea typeface="Avenir"/>
              <a:cs typeface="Avenir"/>
              <a:sym typeface="Avenir"/>
            </a:endParaRPr>
          </a:p>
        </p:txBody>
      </p:sp>
      <p:sp>
        <p:nvSpPr>
          <p:cNvPr id="354" name="Google Shape;354;p43"/>
          <p:cNvSpPr txBox="1"/>
          <p:nvPr/>
        </p:nvSpPr>
        <p:spPr>
          <a:xfrm>
            <a:off x="1237350" y="3995100"/>
            <a:ext cx="21909300" cy="572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Avenir"/>
                <a:ea typeface="Avenir"/>
                <a:cs typeface="Avenir"/>
                <a:sym typeface="Avenir"/>
              </a:rPr>
              <a:t>Given</a:t>
            </a:r>
            <a:r>
              <a:rPr lang="en-US" sz="6000">
                <a:latin typeface="Avenir"/>
                <a:ea typeface="Avenir"/>
                <a:cs typeface="Avenir"/>
                <a:sym typeface="Avenir"/>
              </a:rPr>
              <a:t>: </a:t>
            </a:r>
            <a:r>
              <a:rPr lang="en-US" sz="6000">
                <a:latin typeface="Avenir"/>
                <a:ea typeface="Avenir"/>
                <a:cs typeface="Avenir"/>
                <a:sym typeface="Avenir"/>
              </a:rPr>
              <a:t>The kettle is filled with water to the top, and the lid is put on.</a:t>
            </a:r>
            <a:r>
              <a:rPr lang="en-US" sz="6000">
                <a:latin typeface="Avenir"/>
                <a:ea typeface="Avenir"/>
                <a:cs typeface="Avenir"/>
                <a:sym typeface="Avenir"/>
              </a:rPr>
              <a:t> </a:t>
            </a:r>
            <a:br>
              <a:rPr lang="en-US" sz="6000">
                <a:latin typeface="Avenir"/>
                <a:ea typeface="Avenir"/>
                <a:cs typeface="Avenir"/>
                <a:sym typeface="Avenir"/>
              </a:rPr>
            </a:br>
            <a:r>
              <a:rPr lang="en-US" sz="6000">
                <a:latin typeface="Avenir"/>
                <a:ea typeface="Avenir"/>
                <a:cs typeface="Avenir"/>
                <a:sym typeface="Avenir"/>
              </a:rPr>
              <a:t>When: </a:t>
            </a:r>
            <a:r>
              <a:rPr lang="en-US" sz="6000">
                <a:latin typeface="Avenir"/>
                <a:ea typeface="Avenir"/>
                <a:cs typeface="Avenir"/>
                <a:sym typeface="Avenir"/>
              </a:rPr>
              <a:t>I put it on a heat source and bring it to the boil. </a:t>
            </a:r>
            <a:br>
              <a:rPr lang="en-US" sz="6000">
                <a:latin typeface="Avenir"/>
                <a:ea typeface="Avenir"/>
                <a:cs typeface="Avenir"/>
                <a:sym typeface="Avenir"/>
              </a:rPr>
            </a:br>
            <a:r>
              <a:rPr lang="en-US" sz="6000">
                <a:latin typeface="Avenir"/>
                <a:ea typeface="Avenir"/>
                <a:cs typeface="Avenir"/>
                <a:sym typeface="Avenir"/>
              </a:rPr>
              <a:t>Then: </a:t>
            </a:r>
            <a:r>
              <a:rPr lang="en-US" sz="6000">
                <a:latin typeface="Avenir"/>
                <a:ea typeface="Avenir"/>
                <a:cs typeface="Avenir"/>
                <a:sym typeface="Avenir"/>
              </a:rPr>
              <a:t>The boiling water will not push the lid off the kettle. </a:t>
            </a:r>
            <a:endParaRPr sz="6000">
              <a:latin typeface="Avenir"/>
              <a:ea typeface="Avenir"/>
              <a:cs typeface="Avenir"/>
              <a:sym typeface="Avenir"/>
            </a:endParaRPr>
          </a:p>
          <a:p>
            <a:pPr indent="0" lvl="0" marL="0" rtl="0" algn="l">
              <a:spcBef>
                <a:spcPts val="0"/>
              </a:spcBef>
              <a:spcAft>
                <a:spcPts val="0"/>
              </a:spcAft>
              <a:buNone/>
            </a:pPr>
            <a:r>
              <a:t/>
            </a:r>
            <a:endParaRPr sz="6000">
              <a:latin typeface="Avenir"/>
              <a:ea typeface="Avenir"/>
              <a:cs typeface="Avenir"/>
              <a:sym typeface="Avenir"/>
            </a:endParaRPr>
          </a:p>
          <a:p>
            <a:pPr indent="0" lvl="0" marL="0" rtl="0" algn="l">
              <a:spcBef>
                <a:spcPts val="0"/>
              </a:spcBef>
              <a:spcAft>
                <a:spcPts val="0"/>
              </a:spcAft>
              <a:buNone/>
            </a:pPr>
            <a:r>
              <a:t/>
            </a:r>
            <a:endParaRPr sz="6000">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4"/>
          <p:cNvPicPr preferRelativeResize="0"/>
          <p:nvPr/>
        </p:nvPicPr>
        <p:blipFill>
          <a:blip r:embed="rId3">
            <a:alphaModFix/>
          </a:blip>
          <a:stretch>
            <a:fillRect/>
          </a:stretch>
        </p:blipFill>
        <p:spPr>
          <a:xfrm>
            <a:off x="11992800" y="616875"/>
            <a:ext cx="10551801" cy="12482250"/>
          </a:xfrm>
          <a:prstGeom prst="rect">
            <a:avLst/>
          </a:prstGeom>
          <a:noFill/>
          <a:ln>
            <a:noFill/>
          </a:ln>
        </p:spPr>
      </p:pic>
      <p:sp>
        <p:nvSpPr>
          <p:cNvPr id="360" name="Google Shape;360;p44"/>
          <p:cNvSpPr txBox="1"/>
          <p:nvPr/>
        </p:nvSpPr>
        <p:spPr>
          <a:xfrm>
            <a:off x="2865050" y="4264650"/>
            <a:ext cx="8117700" cy="6207600"/>
          </a:xfrm>
          <a:prstGeom prst="rect">
            <a:avLst/>
          </a:prstGeom>
          <a:noFill/>
          <a:ln>
            <a:noFill/>
          </a:ln>
        </p:spPr>
        <p:txBody>
          <a:bodyPr anchorCtr="0" anchor="t" bIns="91425" lIns="91425" spcFirstLastPara="1" rIns="91425" wrap="square" tIns="91425">
            <a:noAutofit/>
          </a:bodyPr>
          <a:lstStyle/>
          <a:p>
            <a:pPr indent="-609600" lvl="0" marL="457200" rtl="0" algn="l">
              <a:spcBef>
                <a:spcPts val="0"/>
              </a:spcBef>
              <a:spcAft>
                <a:spcPts val="0"/>
              </a:spcAft>
              <a:buSzPts val="6000"/>
              <a:buFont typeface="Avenir"/>
              <a:buChar char="●"/>
            </a:pPr>
            <a:r>
              <a:rPr lang="en-US" sz="6000">
                <a:latin typeface="Avenir"/>
                <a:ea typeface="Avenir"/>
                <a:cs typeface="Avenir"/>
                <a:sym typeface="Avenir"/>
              </a:rPr>
              <a:t>5 unit tests</a:t>
            </a:r>
            <a:endParaRPr sz="6000">
              <a:latin typeface="Avenir"/>
              <a:ea typeface="Avenir"/>
              <a:cs typeface="Avenir"/>
              <a:sym typeface="Avenir"/>
            </a:endParaRPr>
          </a:p>
          <a:p>
            <a:pPr indent="0" lvl="0" marL="457200" rtl="0" algn="l">
              <a:spcBef>
                <a:spcPts val="0"/>
              </a:spcBef>
              <a:spcAft>
                <a:spcPts val="0"/>
              </a:spcAft>
              <a:buNone/>
            </a:pPr>
            <a:r>
              <a:t/>
            </a:r>
            <a:endParaRPr sz="6000">
              <a:latin typeface="Avenir"/>
              <a:ea typeface="Avenir"/>
              <a:cs typeface="Avenir"/>
              <a:sym typeface="Avenir"/>
            </a:endParaRPr>
          </a:p>
          <a:p>
            <a:pPr indent="-609600" lvl="0" marL="457200" rtl="0" algn="l">
              <a:spcBef>
                <a:spcPts val="0"/>
              </a:spcBef>
              <a:spcAft>
                <a:spcPts val="0"/>
              </a:spcAft>
              <a:buSzPts val="6000"/>
              <a:buFont typeface="Avenir"/>
              <a:buChar char="●"/>
            </a:pPr>
            <a:r>
              <a:rPr lang="en-US" sz="6000">
                <a:latin typeface="Avenir"/>
                <a:ea typeface="Avenir"/>
                <a:cs typeface="Avenir"/>
                <a:sym typeface="Avenir"/>
              </a:rPr>
              <a:t>2 integration tests</a:t>
            </a:r>
            <a:endParaRPr sz="6000">
              <a:latin typeface="Avenir"/>
              <a:ea typeface="Avenir"/>
              <a:cs typeface="Avenir"/>
              <a:sym typeface="Avenir"/>
            </a:endParaRPr>
          </a:p>
          <a:p>
            <a:pPr indent="0" lvl="0" marL="457200" rtl="0" algn="l">
              <a:spcBef>
                <a:spcPts val="0"/>
              </a:spcBef>
              <a:spcAft>
                <a:spcPts val="0"/>
              </a:spcAft>
              <a:buNone/>
            </a:pPr>
            <a:r>
              <a:t/>
            </a:r>
            <a:endParaRPr sz="6000">
              <a:latin typeface="Avenir"/>
              <a:ea typeface="Avenir"/>
              <a:cs typeface="Avenir"/>
              <a:sym typeface="Avenir"/>
            </a:endParaRPr>
          </a:p>
          <a:p>
            <a:pPr indent="-609600" lvl="0" marL="457200" rtl="0" algn="l">
              <a:spcBef>
                <a:spcPts val="0"/>
              </a:spcBef>
              <a:spcAft>
                <a:spcPts val="0"/>
              </a:spcAft>
              <a:buSzPts val="6000"/>
              <a:buFont typeface="Avenir"/>
              <a:buChar char="●"/>
            </a:pPr>
            <a:r>
              <a:rPr lang="en-US" sz="6000">
                <a:latin typeface="Avenir"/>
                <a:ea typeface="Avenir"/>
                <a:cs typeface="Avenir"/>
                <a:sym typeface="Avenir"/>
              </a:rPr>
              <a:t>1 E2E tests</a:t>
            </a:r>
            <a:endParaRPr sz="6000">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048"/>
        </a:solidFill>
      </p:bgPr>
    </p:bg>
    <p:spTree>
      <p:nvGrpSpPr>
        <p:cNvPr id="54" name="Shape 54"/>
        <p:cNvGrpSpPr/>
        <p:nvPr/>
      </p:nvGrpSpPr>
      <p:grpSpPr>
        <a:xfrm>
          <a:off x="0" y="0"/>
          <a:ext cx="0" cy="0"/>
          <a:chOff x="0" y="0"/>
          <a:chExt cx="0" cy="0"/>
        </a:xfrm>
      </p:grpSpPr>
      <p:sp>
        <p:nvSpPr>
          <p:cNvPr id="55" name="Google Shape;55;p9"/>
          <p:cNvSpPr txBox="1"/>
          <p:nvPr>
            <p:ph idx="1" type="body"/>
          </p:nvPr>
        </p:nvSpPr>
        <p:spPr>
          <a:xfrm>
            <a:off x="6670750" y="6070600"/>
            <a:ext cx="11042400" cy="15747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Clr>
                <a:srgbClr val="FFFFFF"/>
              </a:buClr>
              <a:buSzPts val="8400"/>
              <a:buFont typeface="Avenir"/>
              <a:buNone/>
            </a:pPr>
            <a:r>
              <a:rPr b="1" lang="en-US" sz="9600">
                <a:latin typeface="Avenir"/>
                <a:ea typeface="Avenir"/>
                <a:cs typeface="Avenir"/>
                <a:sym typeface="Avenir"/>
              </a:rPr>
              <a:t>Why do we test?</a:t>
            </a:r>
            <a:endParaRPr b="1" sz="9600">
              <a:latin typeface="Avenir"/>
              <a:ea typeface="Avenir"/>
              <a:cs typeface="Avenir"/>
              <a:sym typeface="Aveni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048"/>
        </a:solidFill>
      </p:bgPr>
    </p:bg>
    <p:spTree>
      <p:nvGrpSpPr>
        <p:cNvPr id="364" name="Shape 364"/>
        <p:cNvGrpSpPr/>
        <p:nvPr/>
      </p:nvGrpSpPr>
      <p:grpSpPr>
        <a:xfrm>
          <a:off x="0" y="0"/>
          <a:ext cx="0" cy="0"/>
          <a:chOff x="0" y="0"/>
          <a:chExt cx="0" cy="0"/>
        </a:xfrm>
      </p:grpSpPr>
      <p:sp>
        <p:nvSpPr>
          <p:cNvPr id="365" name="Google Shape;365;p45"/>
          <p:cNvSpPr txBox="1"/>
          <p:nvPr>
            <p:ph idx="1" type="body"/>
          </p:nvPr>
        </p:nvSpPr>
        <p:spPr>
          <a:xfrm>
            <a:off x="3484050" y="6070600"/>
            <a:ext cx="17790300" cy="15747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Clr>
                <a:srgbClr val="FFFFFF"/>
              </a:buClr>
              <a:buSzPts val="8400"/>
              <a:buFont typeface="Avenir"/>
              <a:buNone/>
            </a:pPr>
            <a:r>
              <a:rPr lang="en-US" sz="9600"/>
              <a:t>Who does the testing?</a:t>
            </a:r>
            <a:endParaRPr sz="9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nvSpPr>
        <p:spPr>
          <a:xfrm>
            <a:off x="1874796" y="590896"/>
            <a:ext cx="6650400" cy="736500"/>
          </a:xfrm>
          <a:prstGeom prst="rect">
            <a:avLst/>
          </a:prstGeom>
          <a:noFill/>
          <a:ln>
            <a:noFill/>
          </a:ln>
        </p:spPr>
        <p:txBody>
          <a:bodyPr anchorCtr="0" anchor="ctr" bIns="57150" lIns="57150" spcFirstLastPara="1" rIns="57150" wrap="square" tIns="57150">
            <a:noAutofit/>
          </a:bodyPr>
          <a:lstStyle/>
          <a:p>
            <a:pPr indent="0" lvl="0" marL="0" rtl="0" algn="l">
              <a:spcBef>
                <a:spcPts val="0"/>
              </a:spcBef>
              <a:spcAft>
                <a:spcPts val="0"/>
              </a:spcAft>
              <a:buClr>
                <a:schemeClr val="dk1"/>
              </a:buClr>
              <a:buSzPts val="3600"/>
              <a:buFont typeface="Avenir"/>
              <a:buNone/>
            </a:pPr>
            <a:r>
              <a:rPr b="1" lang="en-US" sz="6000">
                <a:solidFill>
                  <a:srgbClr val="354048"/>
                </a:solidFill>
                <a:latin typeface="Avenir"/>
                <a:ea typeface="Avenir"/>
                <a:cs typeface="Avenir"/>
                <a:sym typeface="Avenir"/>
              </a:rPr>
              <a:t>What is testing? </a:t>
            </a:r>
            <a:endParaRPr sz="3600">
              <a:solidFill>
                <a:srgbClr val="333F48"/>
              </a:solidFill>
              <a:latin typeface="Avenir"/>
              <a:ea typeface="Avenir"/>
              <a:cs typeface="Avenir"/>
              <a:sym typeface="Avenir"/>
            </a:endParaRPr>
          </a:p>
        </p:txBody>
      </p:sp>
      <p:grpSp>
        <p:nvGrpSpPr>
          <p:cNvPr id="371" name="Google Shape;371;p46"/>
          <p:cNvGrpSpPr/>
          <p:nvPr/>
        </p:nvGrpSpPr>
        <p:grpSpPr>
          <a:xfrm>
            <a:off x="10224150" y="3783555"/>
            <a:ext cx="5641800" cy="3712507"/>
            <a:chOff x="9685124" y="3783555"/>
            <a:chExt cx="5641800" cy="3712507"/>
          </a:xfrm>
        </p:grpSpPr>
        <p:sp>
          <p:nvSpPr>
            <p:cNvPr id="372" name="Google Shape;372;p46"/>
            <p:cNvSpPr txBox="1"/>
            <p:nvPr/>
          </p:nvSpPr>
          <p:spPr>
            <a:xfrm>
              <a:off x="9685124" y="6614962"/>
              <a:ext cx="5641800" cy="8811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334049"/>
                </a:buClr>
                <a:buSzPts val="3600"/>
                <a:buFont typeface="Avenir"/>
                <a:buNone/>
              </a:pPr>
              <a:r>
                <a:rPr lang="en-US" sz="6000">
                  <a:solidFill>
                    <a:srgbClr val="334049"/>
                  </a:solidFill>
                  <a:latin typeface="Avenir"/>
                  <a:ea typeface="Avenir"/>
                  <a:cs typeface="Avenir"/>
                  <a:sym typeface="Avenir"/>
                </a:rPr>
                <a:t>Information gathering</a:t>
              </a:r>
              <a:endParaRPr sz="6000"/>
            </a:p>
          </p:txBody>
        </p:sp>
        <p:grpSp>
          <p:nvGrpSpPr>
            <p:cNvPr id="373" name="Google Shape;373;p46"/>
            <p:cNvGrpSpPr/>
            <p:nvPr/>
          </p:nvGrpSpPr>
          <p:grpSpPr>
            <a:xfrm>
              <a:off x="10621517" y="3783555"/>
              <a:ext cx="3768710" cy="2166812"/>
              <a:chOff x="10542590" y="3740675"/>
              <a:chExt cx="3126523" cy="1795800"/>
            </a:xfrm>
          </p:grpSpPr>
          <p:sp>
            <p:nvSpPr>
              <p:cNvPr id="374" name="Google Shape;374;p46"/>
              <p:cNvSpPr/>
              <p:nvPr/>
            </p:nvSpPr>
            <p:spPr>
              <a:xfrm rot="-2700000">
                <a:off x="10805579" y="4003664"/>
                <a:ext cx="1269822" cy="1269822"/>
              </a:xfrm>
              <a:prstGeom prst="rect">
                <a:avLst/>
              </a:prstGeom>
              <a:noFill/>
              <a:ln cap="flat" cmpd="sng" w="25400">
                <a:solidFill>
                  <a:srgbClr val="DC703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5" name="Google Shape;375;p46"/>
              <p:cNvSpPr/>
              <p:nvPr/>
            </p:nvSpPr>
            <p:spPr>
              <a:xfrm rot="-2700000">
                <a:off x="12136301" y="4003664"/>
                <a:ext cx="1269822" cy="1269822"/>
              </a:xfrm>
              <a:prstGeom prst="rect">
                <a:avLst/>
              </a:prstGeom>
              <a:noFill/>
              <a:ln cap="flat" cmpd="sng" w="25400">
                <a:solidFill>
                  <a:srgbClr val="DC7038"/>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grpSp>
      <p:grpSp>
        <p:nvGrpSpPr>
          <p:cNvPr id="376" name="Google Shape;376;p46"/>
          <p:cNvGrpSpPr/>
          <p:nvPr/>
        </p:nvGrpSpPr>
        <p:grpSpPr>
          <a:xfrm>
            <a:off x="9996900" y="2435600"/>
            <a:ext cx="6096300" cy="3584753"/>
            <a:chOff x="9457874" y="2435600"/>
            <a:chExt cx="6096300" cy="3584753"/>
          </a:xfrm>
        </p:grpSpPr>
        <p:grpSp>
          <p:nvGrpSpPr>
            <p:cNvPr id="377" name="Google Shape;377;p46"/>
            <p:cNvGrpSpPr/>
            <p:nvPr/>
          </p:nvGrpSpPr>
          <p:grpSpPr>
            <a:xfrm>
              <a:off x="10555274" y="3464598"/>
              <a:ext cx="3901500" cy="2555755"/>
              <a:chOff x="12807575" y="463573"/>
              <a:chExt cx="3901500" cy="2555755"/>
            </a:xfrm>
          </p:grpSpPr>
          <p:sp>
            <p:nvSpPr>
              <p:cNvPr id="378" name="Google Shape;378;p46"/>
              <p:cNvSpPr/>
              <p:nvPr/>
            </p:nvSpPr>
            <p:spPr>
              <a:xfrm>
                <a:off x="12807575" y="463600"/>
                <a:ext cx="3901500" cy="255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46"/>
              <p:cNvPicPr preferRelativeResize="0"/>
              <p:nvPr/>
            </p:nvPicPr>
            <p:blipFill>
              <a:blip r:embed="rId3">
                <a:alphaModFix/>
              </a:blip>
              <a:stretch>
                <a:fillRect/>
              </a:stretch>
            </p:blipFill>
            <p:spPr>
              <a:xfrm>
                <a:off x="13445375" y="463573"/>
                <a:ext cx="2625875" cy="2555755"/>
              </a:xfrm>
              <a:prstGeom prst="rect">
                <a:avLst/>
              </a:prstGeom>
              <a:noFill/>
              <a:ln>
                <a:noFill/>
              </a:ln>
            </p:spPr>
          </p:pic>
        </p:grpSp>
        <p:sp>
          <p:nvSpPr>
            <p:cNvPr id="380" name="Google Shape;380;p46"/>
            <p:cNvSpPr txBox="1"/>
            <p:nvPr/>
          </p:nvSpPr>
          <p:spPr>
            <a:xfrm>
              <a:off x="9457874" y="2435600"/>
              <a:ext cx="6096300" cy="11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Avenir"/>
                  <a:ea typeface="Avenir"/>
                  <a:cs typeface="Avenir"/>
                  <a:sym typeface="Avenir"/>
                </a:rPr>
                <a:t>Information helps decision making </a:t>
              </a:r>
              <a:endParaRPr sz="3000">
                <a:latin typeface="Avenir"/>
                <a:ea typeface="Avenir"/>
                <a:cs typeface="Avenir"/>
                <a:sym typeface="Avenir"/>
              </a:endParaRPr>
            </a:p>
            <a:p>
              <a:pPr indent="0" lvl="0" marL="0" rtl="0" algn="ctr">
                <a:spcBef>
                  <a:spcPts val="0"/>
                </a:spcBef>
                <a:spcAft>
                  <a:spcPts val="0"/>
                </a:spcAft>
                <a:buNone/>
              </a:pPr>
              <a:r>
                <a:rPr lang="en-US" sz="3000">
                  <a:latin typeface="Avenir"/>
                  <a:ea typeface="Avenir"/>
                  <a:cs typeface="Avenir"/>
                  <a:sym typeface="Avenir"/>
                </a:rPr>
                <a:t>Builds confidence</a:t>
              </a:r>
              <a:endParaRPr sz="3000">
                <a:latin typeface="Avenir"/>
                <a:ea typeface="Avenir"/>
                <a:cs typeface="Avenir"/>
                <a:sym typeface="Avenir"/>
              </a:endParaRPr>
            </a:p>
            <a:p>
              <a:pPr indent="0" lvl="0" marL="0" rtl="0" algn="ctr">
                <a:spcBef>
                  <a:spcPts val="0"/>
                </a:spcBef>
                <a:spcAft>
                  <a:spcPts val="0"/>
                </a:spcAft>
                <a:buNone/>
              </a:pPr>
              <a:r>
                <a:t/>
              </a:r>
              <a:endParaRPr sz="3000">
                <a:latin typeface="Avenir"/>
                <a:ea typeface="Avenir"/>
                <a:cs typeface="Avenir"/>
                <a:sym typeface="Avenir"/>
              </a:endParaRPr>
            </a:p>
          </p:txBody>
        </p:sp>
      </p:grpSp>
      <p:grpSp>
        <p:nvGrpSpPr>
          <p:cNvPr id="381" name="Google Shape;381;p46"/>
          <p:cNvGrpSpPr/>
          <p:nvPr/>
        </p:nvGrpSpPr>
        <p:grpSpPr>
          <a:xfrm>
            <a:off x="2509149" y="3783602"/>
            <a:ext cx="5641800" cy="3712460"/>
            <a:chOff x="1970123" y="3783602"/>
            <a:chExt cx="5641800" cy="3712460"/>
          </a:xfrm>
        </p:grpSpPr>
        <p:sp>
          <p:nvSpPr>
            <p:cNvPr id="382" name="Google Shape;382;p46"/>
            <p:cNvSpPr txBox="1"/>
            <p:nvPr/>
          </p:nvSpPr>
          <p:spPr>
            <a:xfrm>
              <a:off x="1970123" y="6614962"/>
              <a:ext cx="5641800" cy="8811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334049"/>
                </a:buClr>
                <a:buSzPts val="3600"/>
                <a:buFont typeface="Avenir"/>
                <a:buNone/>
              </a:pPr>
              <a:r>
                <a:rPr b="1" lang="en-US" sz="6000">
                  <a:solidFill>
                    <a:srgbClr val="334049"/>
                  </a:solidFill>
                  <a:latin typeface="Avenir"/>
                  <a:ea typeface="Avenir"/>
                  <a:cs typeface="Avenir"/>
                  <a:sym typeface="Avenir"/>
                </a:rPr>
                <a:t>Finding defects</a:t>
              </a:r>
              <a:endParaRPr b="1" sz="6000"/>
            </a:p>
          </p:txBody>
        </p:sp>
        <p:pic>
          <p:nvPicPr>
            <p:cNvPr descr="Image" id="383" name="Google Shape;383;p46"/>
            <p:cNvPicPr preferRelativeResize="0"/>
            <p:nvPr/>
          </p:nvPicPr>
          <p:blipFill rotWithShape="1">
            <a:blip r:embed="rId4">
              <a:alphaModFix/>
            </a:blip>
            <a:srcRect b="0" l="0" r="0" t="0"/>
            <a:stretch/>
          </p:blipFill>
          <p:spPr>
            <a:xfrm>
              <a:off x="3707464" y="3783602"/>
              <a:ext cx="2167128" cy="2167128"/>
            </a:xfrm>
            <a:prstGeom prst="rect">
              <a:avLst/>
            </a:prstGeom>
            <a:noFill/>
            <a:ln>
              <a:noFill/>
            </a:ln>
          </p:spPr>
        </p:pic>
      </p:grpSp>
      <p:grpSp>
        <p:nvGrpSpPr>
          <p:cNvPr id="384" name="Google Shape;384;p46"/>
          <p:cNvGrpSpPr/>
          <p:nvPr/>
        </p:nvGrpSpPr>
        <p:grpSpPr>
          <a:xfrm>
            <a:off x="1469949" y="2419225"/>
            <a:ext cx="7720200" cy="3608727"/>
            <a:chOff x="1469949" y="2419225"/>
            <a:chExt cx="7720200" cy="3608727"/>
          </a:xfrm>
        </p:grpSpPr>
        <p:pic>
          <p:nvPicPr>
            <p:cNvPr id="385" name="Google Shape;385;p46"/>
            <p:cNvPicPr preferRelativeResize="0"/>
            <p:nvPr/>
          </p:nvPicPr>
          <p:blipFill>
            <a:blip r:embed="rId5">
              <a:alphaModFix/>
            </a:blip>
            <a:stretch>
              <a:fillRect/>
            </a:stretch>
          </p:blipFill>
          <p:spPr>
            <a:xfrm>
              <a:off x="4017112" y="3464598"/>
              <a:ext cx="2625875" cy="2563354"/>
            </a:xfrm>
            <a:prstGeom prst="rect">
              <a:avLst/>
            </a:prstGeom>
            <a:noFill/>
            <a:ln>
              <a:noFill/>
            </a:ln>
          </p:spPr>
        </p:pic>
        <p:sp>
          <p:nvSpPr>
            <p:cNvPr id="386" name="Google Shape;386;p46"/>
            <p:cNvSpPr txBox="1"/>
            <p:nvPr/>
          </p:nvSpPr>
          <p:spPr>
            <a:xfrm>
              <a:off x="1469949" y="2419225"/>
              <a:ext cx="7720200" cy="11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Avenir"/>
                  <a:ea typeface="Avenir"/>
                  <a:cs typeface="Avenir"/>
                  <a:sym typeface="Avenir"/>
                </a:rPr>
                <a:t>Finding defects is a CONSEQUENCE of testing</a:t>
              </a:r>
              <a:endParaRPr sz="3000">
                <a:latin typeface="Avenir"/>
                <a:ea typeface="Avenir"/>
                <a:cs typeface="Avenir"/>
                <a:sym typeface="Avenir"/>
              </a:endParaRPr>
            </a:p>
          </p:txBody>
        </p:sp>
      </p:grpSp>
      <p:grpSp>
        <p:nvGrpSpPr>
          <p:cNvPr id="387" name="Google Shape;387;p46"/>
          <p:cNvGrpSpPr/>
          <p:nvPr/>
        </p:nvGrpSpPr>
        <p:grpSpPr>
          <a:xfrm>
            <a:off x="17352201" y="3783390"/>
            <a:ext cx="5109600" cy="3709372"/>
            <a:chOff x="16813175" y="3783390"/>
            <a:chExt cx="5109600" cy="3709372"/>
          </a:xfrm>
        </p:grpSpPr>
        <p:sp>
          <p:nvSpPr>
            <p:cNvPr id="388" name="Google Shape;388;p46"/>
            <p:cNvSpPr txBox="1"/>
            <p:nvPr/>
          </p:nvSpPr>
          <p:spPr>
            <a:xfrm>
              <a:off x="16813175" y="6614962"/>
              <a:ext cx="5109600" cy="8778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334049"/>
                </a:buClr>
                <a:buSzPts val="3600"/>
                <a:buFont typeface="Avenir"/>
                <a:buNone/>
              </a:pPr>
              <a:r>
                <a:rPr lang="en-US" sz="6000">
                  <a:solidFill>
                    <a:srgbClr val="334049"/>
                  </a:solidFill>
                  <a:latin typeface="Avenir"/>
                  <a:ea typeface="Avenir"/>
                  <a:cs typeface="Avenir"/>
                  <a:sym typeface="Avenir"/>
                </a:rPr>
                <a:t>Tick box exercise</a:t>
              </a:r>
              <a:endParaRPr sz="6000"/>
            </a:p>
          </p:txBody>
        </p:sp>
        <p:pic>
          <p:nvPicPr>
            <p:cNvPr descr="Image" id="389" name="Google Shape;389;p46"/>
            <p:cNvPicPr preferRelativeResize="0"/>
            <p:nvPr/>
          </p:nvPicPr>
          <p:blipFill rotWithShape="1">
            <a:blip r:embed="rId6">
              <a:alphaModFix/>
            </a:blip>
            <a:srcRect b="0" l="0" r="0" t="0"/>
            <a:stretch/>
          </p:blipFill>
          <p:spPr>
            <a:xfrm>
              <a:off x="18289667" y="3783390"/>
              <a:ext cx="2156596" cy="2167571"/>
            </a:xfrm>
            <a:prstGeom prst="rect">
              <a:avLst/>
            </a:prstGeom>
            <a:noFill/>
            <a:ln>
              <a:noFill/>
            </a:ln>
          </p:spPr>
        </p:pic>
      </p:grpSp>
      <p:grpSp>
        <p:nvGrpSpPr>
          <p:cNvPr id="390" name="Google Shape;390;p46"/>
          <p:cNvGrpSpPr/>
          <p:nvPr/>
        </p:nvGrpSpPr>
        <p:grpSpPr>
          <a:xfrm>
            <a:off x="16899951" y="2419225"/>
            <a:ext cx="6014100" cy="3605693"/>
            <a:chOff x="16360925" y="2419225"/>
            <a:chExt cx="6014100" cy="3605693"/>
          </a:xfrm>
        </p:grpSpPr>
        <p:pic>
          <p:nvPicPr>
            <p:cNvPr id="391" name="Google Shape;391;p46"/>
            <p:cNvPicPr preferRelativeResize="0"/>
            <p:nvPr/>
          </p:nvPicPr>
          <p:blipFill>
            <a:blip r:embed="rId5">
              <a:alphaModFix/>
            </a:blip>
            <a:stretch>
              <a:fillRect/>
            </a:stretch>
          </p:blipFill>
          <p:spPr>
            <a:xfrm>
              <a:off x="18055811" y="3464598"/>
              <a:ext cx="2624328" cy="2560320"/>
            </a:xfrm>
            <a:prstGeom prst="rect">
              <a:avLst/>
            </a:prstGeom>
            <a:noFill/>
            <a:ln>
              <a:noFill/>
            </a:ln>
          </p:spPr>
        </p:pic>
        <p:sp>
          <p:nvSpPr>
            <p:cNvPr id="392" name="Google Shape;392;p46"/>
            <p:cNvSpPr txBox="1"/>
            <p:nvPr/>
          </p:nvSpPr>
          <p:spPr>
            <a:xfrm>
              <a:off x="16360925" y="2419225"/>
              <a:ext cx="6014100" cy="11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latin typeface="Avenir"/>
                  <a:ea typeface="Avenir"/>
                  <a:cs typeface="Avenir"/>
                  <a:sym typeface="Avenir"/>
                </a:rPr>
                <a:t>If it doesn’t add value don’t do it. </a:t>
              </a:r>
              <a:endParaRPr sz="3000">
                <a:latin typeface="Avenir"/>
                <a:ea typeface="Avenir"/>
                <a:cs typeface="Avenir"/>
                <a:sym typeface="Avenir"/>
              </a:endParaRPr>
            </a:p>
          </p:txBody>
        </p:sp>
      </p:grpSp>
      <p:pic>
        <p:nvPicPr>
          <p:cNvPr descr="Image" id="393" name="Google Shape;393;p46"/>
          <p:cNvPicPr preferRelativeResize="0"/>
          <p:nvPr/>
        </p:nvPicPr>
        <p:blipFill rotWithShape="1">
          <a:blip r:embed="rId7">
            <a:alphaModFix/>
          </a:blip>
          <a:srcRect b="0" l="0" r="0" t="0"/>
          <a:stretch/>
        </p:blipFill>
        <p:spPr>
          <a:xfrm>
            <a:off x="6513328" y="9872973"/>
            <a:ext cx="2167128" cy="2167128"/>
          </a:xfrm>
          <a:prstGeom prst="rect">
            <a:avLst/>
          </a:prstGeom>
          <a:noFill/>
          <a:ln>
            <a:noFill/>
          </a:ln>
        </p:spPr>
      </p:pic>
      <p:sp>
        <p:nvSpPr>
          <p:cNvPr id="394" name="Google Shape;394;p46"/>
          <p:cNvSpPr txBox="1"/>
          <p:nvPr/>
        </p:nvSpPr>
        <p:spPr>
          <a:xfrm>
            <a:off x="4556969" y="12268712"/>
            <a:ext cx="5641800" cy="881100"/>
          </a:xfrm>
          <a:prstGeom prst="rect">
            <a:avLst/>
          </a:prstGeom>
          <a:noFill/>
          <a:ln>
            <a:noFill/>
          </a:ln>
        </p:spPr>
        <p:txBody>
          <a:bodyPr anchorCtr="0" anchor="t" bIns="50800" lIns="50800" spcFirstLastPara="1" rIns="50800" wrap="square" tIns="50800">
            <a:noAutofit/>
          </a:bodyPr>
          <a:lstStyle/>
          <a:p>
            <a:pPr indent="0" lvl="0" marL="0" marR="0" rtl="0" algn="ctr">
              <a:lnSpc>
                <a:spcPct val="80000"/>
              </a:lnSpc>
              <a:spcBef>
                <a:spcPts val="0"/>
              </a:spcBef>
              <a:spcAft>
                <a:spcPts val="0"/>
              </a:spcAft>
              <a:buClr>
                <a:srgbClr val="334049"/>
              </a:buClr>
              <a:buSzPts val="3600"/>
              <a:buFont typeface="Avenir"/>
              <a:buNone/>
            </a:pPr>
            <a:r>
              <a:rPr lang="en-US" sz="6000">
                <a:solidFill>
                  <a:srgbClr val="334049"/>
                </a:solidFill>
                <a:latin typeface="Avenir"/>
                <a:ea typeface="Avenir"/>
                <a:cs typeface="Avenir"/>
                <a:sym typeface="Avenir"/>
              </a:rPr>
              <a:t>Assuring quality</a:t>
            </a:r>
            <a:endParaRPr sz="6000"/>
          </a:p>
        </p:txBody>
      </p:sp>
      <p:grpSp>
        <p:nvGrpSpPr>
          <p:cNvPr id="395" name="Google Shape;395;p46"/>
          <p:cNvGrpSpPr/>
          <p:nvPr/>
        </p:nvGrpSpPr>
        <p:grpSpPr>
          <a:xfrm>
            <a:off x="2479313" y="8457275"/>
            <a:ext cx="9797100" cy="3779430"/>
            <a:chOff x="2479313" y="8457275"/>
            <a:chExt cx="9797100" cy="3779430"/>
          </a:xfrm>
        </p:grpSpPr>
        <p:pic>
          <p:nvPicPr>
            <p:cNvPr id="396" name="Google Shape;396;p46"/>
            <p:cNvPicPr preferRelativeResize="0"/>
            <p:nvPr/>
          </p:nvPicPr>
          <p:blipFill>
            <a:blip r:embed="rId5">
              <a:alphaModFix/>
            </a:blip>
            <a:stretch>
              <a:fillRect/>
            </a:stretch>
          </p:blipFill>
          <p:spPr>
            <a:xfrm>
              <a:off x="6065719" y="9676386"/>
              <a:ext cx="2624328" cy="2560320"/>
            </a:xfrm>
            <a:prstGeom prst="rect">
              <a:avLst/>
            </a:prstGeom>
            <a:noFill/>
            <a:ln>
              <a:noFill/>
            </a:ln>
          </p:spPr>
        </p:pic>
        <p:sp>
          <p:nvSpPr>
            <p:cNvPr id="397" name="Google Shape;397;p46"/>
            <p:cNvSpPr txBox="1"/>
            <p:nvPr/>
          </p:nvSpPr>
          <p:spPr>
            <a:xfrm>
              <a:off x="2479313" y="8457275"/>
              <a:ext cx="9797100" cy="11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Avenir"/>
                  <a:ea typeface="Avenir"/>
                  <a:cs typeface="Avenir"/>
                  <a:sym typeface="Avenir"/>
                </a:rPr>
                <a:t>It’s the responsibility of the the entire team </a:t>
              </a:r>
              <a:endParaRPr sz="3000">
                <a:latin typeface="Avenir"/>
                <a:ea typeface="Avenir"/>
                <a:cs typeface="Avenir"/>
                <a:sym typeface="Avenir"/>
              </a:endParaRPr>
            </a:p>
            <a:p>
              <a:pPr indent="0" lvl="0" marL="0" rtl="0" algn="ctr">
                <a:spcBef>
                  <a:spcPts val="0"/>
                </a:spcBef>
                <a:spcAft>
                  <a:spcPts val="0"/>
                </a:spcAft>
                <a:buNone/>
              </a:pPr>
              <a:r>
                <a:rPr lang="en-US" sz="3000">
                  <a:latin typeface="Avenir"/>
                  <a:ea typeface="Avenir"/>
                  <a:cs typeface="Avenir"/>
                  <a:sym typeface="Avenir"/>
                </a:rPr>
                <a:t>to care for quality. You can’t test quality into a product. </a:t>
              </a:r>
              <a:endParaRPr sz="3000">
                <a:latin typeface="Avenir"/>
                <a:ea typeface="Avenir"/>
                <a:cs typeface="Avenir"/>
                <a:sym typeface="Avenir"/>
              </a:endParaRPr>
            </a:p>
          </p:txBody>
        </p:sp>
      </p:grpSp>
      <p:pic>
        <p:nvPicPr>
          <p:cNvPr descr="Image" id="398" name="Google Shape;398;p46"/>
          <p:cNvPicPr preferRelativeResize="0"/>
          <p:nvPr/>
        </p:nvPicPr>
        <p:blipFill rotWithShape="1">
          <a:blip r:embed="rId8">
            <a:alphaModFix/>
          </a:blip>
          <a:srcRect b="0" l="0" r="0" t="0"/>
          <a:stretch/>
        </p:blipFill>
        <p:spPr>
          <a:xfrm>
            <a:off x="16141604" y="9872960"/>
            <a:ext cx="2167128" cy="2167128"/>
          </a:xfrm>
          <a:prstGeom prst="rect">
            <a:avLst/>
          </a:prstGeom>
          <a:noFill/>
          <a:ln>
            <a:noFill/>
          </a:ln>
        </p:spPr>
      </p:pic>
      <p:sp>
        <p:nvSpPr>
          <p:cNvPr id="399" name="Google Shape;399;p46"/>
          <p:cNvSpPr txBox="1"/>
          <p:nvPr/>
        </p:nvSpPr>
        <p:spPr>
          <a:xfrm>
            <a:off x="14185213" y="12268700"/>
            <a:ext cx="5641800" cy="881100"/>
          </a:xfrm>
          <a:prstGeom prst="rect">
            <a:avLst/>
          </a:prstGeom>
          <a:noFill/>
          <a:ln>
            <a:noFill/>
          </a:ln>
        </p:spPr>
        <p:txBody>
          <a:bodyPr anchorCtr="0" anchor="t" bIns="50800" lIns="50800" spcFirstLastPara="1" rIns="50800" wrap="square" tIns="50800">
            <a:noAutofit/>
          </a:bodyPr>
          <a:lstStyle/>
          <a:p>
            <a:pPr indent="0" lvl="0" marL="0" marR="0" rtl="0" algn="ctr">
              <a:lnSpc>
                <a:spcPct val="80000"/>
              </a:lnSpc>
              <a:spcBef>
                <a:spcPts val="0"/>
              </a:spcBef>
              <a:spcAft>
                <a:spcPts val="0"/>
              </a:spcAft>
              <a:buClr>
                <a:srgbClr val="334049"/>
              </a:buClr>
              <a:buSzPts val="3600"/>
              <a:buFont typeface="Avenir"/>
              <a:buNone/>
            </a:pPr>
            <a:r>
              <a:rPr lang="en-US" sz="6000">
                <a:solidFill>
                  <a:srgbClr val="334049"/>
                </a:solidFill>
                <a:latin typeface="Avenir"/>
                <a:ea typeface="Avenir"/>
                <a:cs typeface="Avenir"/>
                <a:sym typeface="Avenir"/>
              </a:rPr>
              <a:t>Learning</a:t>
            </a:r>
            <a:endParaRPr sz="6000"/>
          </a:p>
        </p:txBody>
      </p:sp>
      <p:grpSp>
        <p:nvGrpSpPr>
          <p:cNvPr id="400" name="Google Shape;400;p46"/>
          <p:cNvGrpSpPr/>
          <p:nvPr/>
        </p:nvGrpSpPr>
        <p:grpSpPr>
          <a:xfrm>
            <a:off x="12107588" y="8457263"/>
            <a:ext cx="9797100" cy="3779430"/>
            <a:chOff x="12107588" y="8457263"/>
            <a:chExt cx="9797100" cy="3779430"/>
          </a:xfrm>
        </p:grpSpPr>
        <p:pic>
          <p:nvPicPr>
            <p:cNvPr id="401" name="Google Shape;401;p46"/>
            <p:cNvPicPr preferRelativeResize="0"/>
            <p:nvPr/>
          </p:nvPicPr>
          <p:blipFill>
            <a:blip r:embed="rId3">
              <a:alphaModFix/>
            </a:blip>
            <a:stretch>
              <a:fillRect/>
            </a:stretch>
          </p:blipFill>
          <p:spPr>
            <a:xfrm>
              <a:off x="15693963" y="9676373"/>
              <a:ext cx="2624328" cy="2560320"/>
            </a:xfrm>
            <a:prstGeom prst="rect">
              <a:avLst/>
            </a:prstGeom>
            <a:noFill/>
            <a:ln>
              <a:noFill/>
            </a:ln>
          </p:spPr>
        </p:pic>
        <p:sp>
          <p:nvSpPr>
            <p:cNvPr id="402" name="Google Shape;402;p46"/>
            <p:cNvSpPr txBox="1"/>
            <p:nvPr/>
          </p:nvSpPr>
          <p:spPr>
            <a:xfrm>
              <a:off x="12107588" y="8457263"/>
              <a:ext cx="9797100" cy="11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Avenir"/>
                  <a:ea typeface="Avenir"/>
                  <a:cs typeface="Avenir"/>
                  <a:sym typeface="Avenir"/>
                </a:rPr>
                <a:t>Learn about your product, know how it behaves. </a:t>
              </a:r>
              <a:endParaRPr sz="3000">
                <a:latin typeface="Avenir"/>
                <a:ea typeface="Avenir"/>
                <a:cs typeface="Avenir"/>
                <a:sym typeface="Avenir"/>
              </a:endParaRPr>
            </a:p>
            <a:p>
              <a:pPr indent="0" lvl="0" marL="0" rtl="0" algn="ctr">
                <a:spcBef>
                  <a:spcPts val="0"/>
                </a:spcBef>
                <a:spcAft>
                  <a:spcPts val="0"/>
                </a:spcAft>
                <a:buNone/>
              </a:pPr>
              <a:r>
                <a:rPr lang="en-US" sz="3000">
                  <a:latin typeface="Avenir"/>
                  <a:ea typeface="Avenir"/>
                  <a:cs typeface="Avenir"/>
                  <a:sym typeface="Avenir"/>
                </a:rPr>
                <a:t>Decrease risk. </a:t>
              </a:r>
              <a:endParaRPr sz="3000">
                <a:latin typeface="Avenir"/>
                <a:ea typeface="Avenir"/>
                <a:cs typeface="Avenir"/>
                <a:sym typeface="Avenir"/>
              </a:endParaRPr>
            </a:p>
          </p:txBody>
        </p:sp>
      </p:gr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048"/>
        </a:solidFill>
      </p:bgPr>
    </p:bg>
    <p:spTree>
      <p:nvGrpSpPr>
        <p:cNvPr id="406" name="Shape 406"/>
        <p:cNvGrpSpPr/>
        <p:nvPr/>
      </p:nvGrpSpPr>
      <p:grpSpPr>
        <a:xfrm>
          <a:off x="0" y="0"/>
          <a:ext cx="0" cy="0"/>
          <a:chOff x="0" y="0"/>
          <a:chExt cx="0" cy="0"/>
        </a:xfrm>
      </p:grpSpPr>
      <p:sp>
        <p:nvSpPr>
          <p:cNvPr id="407" name="Google Shape;407;p47"/>
          <p:cNvSpPr txBox="1"/>
          <p:nvPr>
            <p:ph idx="1" type="body"/>
          </p:nvPr>
        </p:nvSpPr>
        <p:spPr>
          <a:xfrm>
            <a:off x="6670750" y="5658375"/>
            <a:ext cx="11042400" cy="28311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Clr>
                <a:srgbClr val="FFFFFF"/>
              </a:buClr>
              <a:buSzPts val="8400"/>
              <a:buFont typeface="Avenir"/>
              <a:buNone/>
            </a:pPr>
            <a:r>
              <a:rPr lang="en-US" sz="9600"/>
              <a:t>No really - WHO does the testing??</a:t>
            </a:r>
            <a:endParaRPr sz="9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nvSpPr>
        <p:spPr>
          <a:xfrm>
            <a:off x="1305185" y="11922142"/>
            <a:ext cx="382800" cy="279300"/>
          </a:xfrm>
          <a:prstGeom prst="rect">
            <a:avLst/>
          </a:prstGeom>
          <a:noFill/>
          <a:ln>
            <a:noFill/>
          </a:ln>
        </p:spPr>
        <p:txBody>
          <a:bodyPr anchorCtr="0" anchor="ctr" bIns="50800" lIns="50800" spcFirstLastPara="1" rIns="50800" wrap="square" tIns="50800">
            <a:noAutofit/>
          </a:bodyPr>
          <a:lstStyle/>
          <a:p>
            <a:pPr indent="0" lvl="0" marL="0" marR="0" rtl="0" algn="l">
              <a:lnSpc>
                <a:spcPct val="233333"/>
              </a:lnSpc>
              <a:spcBef>
                <a:spcPts val="0"/>
              </a:spcBef>
              <a:spcAft>
                <a:spcPts val="0"/>
              </a:spcAft>
              <a:buClr>
                <a:srgbClr val="000000"/>
              </a:buClr>
              <a:buSzPts val="1200"/>
              <a:buFont typeface="Times"/>
              <a:buNone/>
            </a:pPr>
            <a:r>
              <a:t/>
            </a:r>
            <a:endParaRPr b="0" i="0" sz="1200" u="none" cap="none" strike="noStrike">
              <a:solidFill>
                <a:srgbClr val="000000"/>
              </a:solidFill>
              <a:latin typeface="Times"/>
              <a:ea typeface="Times"/>
              <a:cs typeface="Times"/>
              <a:sym typeface="Times"/>
            </a:endParaRPr>
          </a:p>
        </p:txBody>
      </p:sp>
      <p:sp>
        <p:nvSpPr>
          <p:cNvPr id="413" name="Google Shape;413;p48"/>
          <p:cNvSpPr txBox="1"/>
          <p:nvPr/>
        </p:nvSpPr>
        <p:spPr>
          <a:xfrm>
            <a:off x="16030325" y="3141675"/>
            <a:ext cx="6418200" cy="38325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Clr>
                <a:srgbClr val="334049"/>
              </a:buClr>
              <a:buSzPts val="3600"/>
              <a:buFont typeface="Avenir"/>
              <a:buNone/>
            </a:pPr>
            <a:r>
              <a:rPr b="1" lang="en-US" sz="3600">
                <a:solidFill>
                  <a:srgbClr val="334049"/>
                </a:solidFill>
                <a:latin typeface="Avenir"/>
                <a:ea typeface="Avenir"/>
                <a:cs typeface="Avenir"/>
                <a:sym typeface="Avenir"/>
              </a:rPr>
              <a:t>Developer</a:t>
            </a:r>
            <a:endParaRPr b="1" sz="36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Unit tests</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Integration tests</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Automated regression tests</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E2E tests</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Performance tests</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System monitoring</a:t>
            </a:r>
            <a:endParaRPr sz="3000">
              <a:solidFill>
                <a:srgbClr val="334049"/>
              </a:solidFill>
              <a:latin typeface="Avenir"/>
              <a:ea typeface="Avenir"/>
              <a:cs typeface="Avenir"/>
              <a:sym typeface="Avenir"/>
            </a:endParaRPr>
          </a:p>
        </p:txBody>
      </p:sp>
      <p:sp>
        <p:nvSpPr>
          <p:cNvPr id="414" name="Google Shape;414;p48"/>
          <p:cNvSpPr txBox="1"/>
          <p:nvPr/>
        </p:nvSpPr>
        <p:spPr>
          <a:xfrm>
            <a:off x="1903503" y="1124300"/>
            <a:ext cx="10554900" cy="736500"/>
          </a:xfrm>
          <a:prstGeom prst="rect">
            <a:avLst/>
          </a:prstGeom>
          <a:noFill/>
          <a:ln>
            <a:noFill/>
          </a:ln>
        </p:spPr>
        <p:txBody>
          <a:bodyPr anchorCtr="0" anchor="ctr" bIns="57150" lIns="57150" spcFirstLastPara="1" rIns="57150" wrap="square" tIns="57150">
            <a:noAutofit/>
          </a:bodyPr>
          <a:lstStyle/>
          <a:p>
            <a:pPr indent="0" lvl="0" marL="0" rtl="0" algn="l">
              <a:spcBef>
                <a:spcPts val="0"/>
              </a:spcBef>
              <a:spcAft>
                <a:spcPts val="0"/>
              </a:spcAft>
              <a:buClr>
                <a:schemeClr val="dk1"/>
              </a:buClr>
              <a:buSzPts val="3600"/>
              <a:buFont typeface="Avenir"/>
              <a:buNone/>
            </a:pPr>
            <a:r>
              <a:rPr b="1" lang="en-US" sz="6000">
                <a:solidFill>
                  <a:srgbClr val="354048"/>
                </a:solidFill>
                <a:latin typeface="Avenir"/>
                <a:ea typeface="Avenir"/>
                <a:cs typeface="Avenir"/>
                <a:sym typeface="Avenir"/>
              </a:rPr>
              <a:t>Who does the testing?</a:t>
            </a:r>
            <a:endParaRPr>
              <a:solidFill>
                <a:srgbClr val="354048"/>
              </a:solidFill>
            </a:endParaRPr>
          </a:p>
        </p:txBody>
      </p:sp>
      <p:sp>
        <p:nvSpPr>
          <p:cNvPr id="415" name="Google Shape;415;p48"/>
          <p:cNvSpPr txBox="1"/>
          <p:nvPr/>
        </p:nvSpPr>
        <p:spPr>
          <a:xfrm>
            <a:off x="16030512" y="7989985"/>
            <a:ext cx="5282100" cy="1368300"/>
          </a:xfrm>
          <a:prstGeom prst="rect">
            <a:avLst/>
          </a:prstGeom>
          <a:noFill/>
          <a:ln>
            <a:noFill/>
          </a:ln>
        </p:spPr>
        <p:txBody>
          <a:bodyPr anchorCtr="0" anchor="t" bIns="50800" lIns="50800" spcFirstLastPara="1" rIns="50800" wrap="square" tIns="50800">
            <a:noAutofit/>
          </a:bodyPr>
          <a:lstStyle/>
          <a:p>
            <a:pPr indent="0" lvl="0" marL="0" marR="0" rtl="0" algn="l">
              <a:lnSpc>
                <a:spcPct val="80000"/>
              </a:lnSpc>
              <a:spcBef>
                <a:spcPts val="0"/>
              </a:spcBef>
              <a:spcAft>
                <a:spcPts val="0"/>
              </a:spcAft>
              <a:buClr>
                <a:srgbClr val="334049"/>
              </a:buClr>
              <a:buSzPts val="3600"/>
              <a:buFont typeface="Avenir"/>
              <a:buNone/>
            </a:pPr>
            <a:r>
              <a:t/>
            </a:r>
            <a:endParaRPr/>
          </a:p>
        </p:txBody>
      </p:sp>
      <p:grpSp>
        <p:nvGrpSpPr>
          <p:cNvPr id="416" name="Google Shape;416;p48"/>
          <p:cNvGrpSpPr/>
          <p:nvPr/>
        </p:nvGrpSpPr>
        <p:grpSpPr>
          <a:xfrm>
            <a:off x="13720295" y="8041241"/>
            <a:ext cx="1595904" cy="2304507"/>
            <a:chOff x="19096075" y="1136840"/>
            <a:chExt cx="1793150" cy="3200260"/>
          </a:xfrm>
        </p:grpSpPr>
        <p:sp>
          <p:nvSpPr>
            <p:cNvPr id="417" name="Google Shape;417;p48"/>
            <p:cNvSpPr/>
            <p:nvPr/>
          </p:nvSpPr>
          <p:spPr>
            <a:xfrm>
              <a:off x="19617680" y="1136840"/>
              <a:ext cx="754900" cy="682925"/>
            </a:xfrm>
            <a:custGeom>
              <a:rect b="b" l="l" r="r" t="t"/>
              <a:pathLst>
                <a:path extrusionOk="0" h="27317" w="30196">
                  <a:moveTo>
                    <a:pt x="28211" y="2175"/>
                  </a:moveTo>
                  <a:cubicBezTo>
                    <a:pt x="21630" y="859"/>
                    <a:pt x="13447" y="-1852"/>
                    <a:pt x="8078" y="2175"/>
                  </a:cubicBezTo>
                  <a:cubicBezTo>
                    <a:pt x="2772" y="6154"/>
                    <a:pt x="-2904" y="16360"/>
                    <a:pt x="1786" y="21050"/>
                  </a:cubicBezTo>
                  <a:cubicBezTo>
                    <a:pt x="8043" y="27307"/>
                    <a:pt x="21956" y="29825"/>
                    <a:pt x="28211" y="23567"/>
                  </a:cubicBezTo>
                  <a:cubicBezTo>
                    <a:pt x="31486" y="20290"/>
                    <a:pt x="30229" y="6449"/>
                    <a:pt x="26953" y="9725"/>
                  </a:cubicBezTo>
                </a:path>
              </a:pathLst>
            </a:custGeom>
            <a:noFill/>
            <a:ln cap="flat" cmpd="sng" w="152400">
              <a:solidFill>
                <a:schemeClr val="dk1"/>
              </a:solidFill>
              <a:prstDash val="solid"/>
              <a:round/>
              <a:headEnd len="med" w="med" type="none"/>
              <a:tailEnd len="med" w="med" type="none"/>
            </a:ln>
          </p:spPr>
        </p:sp>
        <p:sp>
          <p:nvSpPr>
            <p:cNvPr id="418" name="Google Shape;418;p48"/>
            <p:cNvSpPr/>
            <p:nvPr/>
          </p:nvSpPr>
          <p:spPr>
            <a:xfrm>
              <a:off x="19096075" y="1851875"/>
              <a:ext cx="817925" cy="471875"/>
            </a:xfrm>
            <a:custGeom>
              <a:rect b="b" l="l" r="r" t="t"/>
              <a:pathLst>
                <a:path extrusionOk="0" h="18875" w="32717">
                  <a:moveTo>
                    <a:pt x="32717" y="18875"/>
                  </a:moveTo>
                  <a:cubicBezTo>
                    <a:pt x="23234" y="14811"/>
                    <a:pt x="12328" y="12328"/>
                    <a:pt x="5033" y="5033"/>
                  </a:cubicBezTo>
                  <a:cubicBezTo>
                    <a:pt x="3355" y="3355"/>
                    <a:pt x="0" y="2373"/>
                    <a:pt x="0" y="0"/>
                  </a:cubicBezTo>
                </a:path>
              </a:pathLst>
            </a:custGeom>
            <a:noFill/>
            <a:ln cap="flat" cmpd="sng" w="152400">
              <a:solidFill>
                <a:schemeClr val="dk1"/>
              </a:solidFill>
              <a:prstDash val="solid"/>
              <a:round/>
              <a:headEnd len="med" w="med" type="none"/>
              <a:tailEnd len="med" w="med" type="none"/>
            </a:ln>
          </p:spPr>
        </p:sp>
        <p:sp>
          <p:nvSpPr>
            <p:cNvPr id="419" name="Google Shape;419;p48"/>
            <p:cNvSpPr/>
            <p:nvPr/>
          </p:nvSpPr>
          <p:spPr>
            <a:xfrm>
              <a:off x="20197125" y="1820400"/>
              <a:ext cx="692100" cy="534800"/>
            </a:xfrm>
            <a:custGeom>
              <a:rect b="b" l="l" r="r" t="t"/>
              <a:pathLst>
                <a:path extrusionOk="0" h="21392" w="27684">
                  <a:moveTo>
                    <a:pt x="0" y="21392"/>
                  </a:moveTo>
                  <a:cubicBezTo>
                    <a:pt x="9489" y="14613"/>
                    <a:pt x="19438" y="8246"/>
                    <a:pt x="27684" y="0"/>
                  </a:cubicBezTo>
                </a:path>
              </a:pathLst>
            </a:custGeom>
            <a:noFill/>
            <a:ln cap="flat" cmpd="sng" w="152400">
              <a:solidFill>
                <a:schemeClr val="dk1"/>
              </a:solidFill>
              <a:prstDash val="solid"/>
              <a:round/>
              <a:headEnd len="med" w="med" type="none"/>
              <a:tailEnd len="med" w="med" type="none"/>
            </a:ln>
          </p:spPr>
        </p:sp>
        <p:sp>
          <p:nvSpPr>
            <p:cNvPr id="420" name="Google Shape;420;p48"/>
            <p:cNvSpPr/>
            <p:nvPr/>
          </p:nvSpPr>
          <p:spPr>
            <a:xfrm>
              <a:off x="20039825" y="2292275"/>
              <a:ext cx="62925" cy="786475"/>
            </a:xfrm>
            <a:custGeom>
              <a:rect b="b" l="l" r="r" t="t"/>
              <a:pathLst>
                <a:path extrusionOk="0" h="31459" w="2517">
                  <a:moveTo>
                    <a:pt x="2517" y="0"/>
                  </a:moveTo>
                  <a:cubicBezTo>
                    <a:pt x="787" y="10377"/>
                    <a:pt x="0" y="20939"/>
                    <a:pt x="0" y="31459"/>
                  </a:cubicBezTo>
                </a:path>
              </a:pathLst>
            </a:custGeom>
            <a:noFill/>
            <a:ln cap="flat" cmpd="sng" w="152400">
              <a:solidFill>
                <a:schemeClr val="dk1"/>
              </a:solidFill>
              <a:prstDash val="solid"/>
              <a:round/>
              <a:headEnd len="med" w="med" type="none"/>
              <a:tailEnd len="med" w="med" type="none"/>
            </a:ln>
          </p:spPr>
        </p:sp>
        <p:sp>
          <p:nvSpPr>
            <p:cNvPr id="421" name="Google Shape;421;p48"/>
            <p:cNvSpPr/>
            <p:nvPr/>
          </p:nvSpPr>
          <p:spPr>
            <a:xfrm>
              <a:off x="19339268" y="3173125"/>
              <a:ext cx="637625" cy="1038150"/>
            </a:xfrm>
            <a:custGeom>
              <a:rect b="b" l="l" r="r" t="t"/>
              <a:pathLst>
                <a:path extrusionOk="0" h="41526" w="25505">
                  <a:moveTo>
                    <a:pt x="25505" y="0"/>
                  </a:moveTo>
                  <a:cubicBezTo>
                    <a:pt x="19921" y="4189"/>
                    <a:pt x="12825" y="6389"/>
                    <a:pt x="7889" y="11325"/>
                  </a:cubicBezTo>
                  <a:cubicBezTo>
                    <a:pt x="5750" y="13464"/>
                    <a:pt x="1691" y="13654"/>
                    <a:pt x="338" y="16359"/>
                  </a:cubicBezTo>
                  <a:cubicBezTo>
                    <a:pt x="-339" y="17712"/>
                    <a:pt x="2179" y="18781"/>
                    <a:pt x="2855" y="20134"/>
                  </a:cubicBezTo>
                  <a:cubicBezTo>
                    <a:pt x="6652" y="27731"/>
                    <a:pt x="10694" y="35518"/>
                    <a:pt x="16697" y="41526"/>
                  </a:cubicBezTo>
                </a:path>
              </a:pathLst>
            </a:custGeom>
            <a:noFill/>
            <a:ln cap="flat" cmpd="sng" w="152400">
              <a:solidFill>
                <a:schemeClr val="dk1"/>
              </a:solidFill>
              <a:prstDash val="solid"/>
              <a:round/>
              <a:headEnd len="med" w="med" type="none"/>
              <a:tailEnd len="med" w="med" type="none"/>
            </a:ln>
          </p:spPr>
        </p:sp>
        <p:sp>
          <p:nvSpPr>
            <p:cNvPr id="422" name="Google Shape;422;p48"/>
            <p:cNvSpPr/>
            <p:nvPr/>
          </p:nvSpPr>
          <p:spPr>
            <a:xfrm>
              <a:off x="20197125" y="3173125"/>
              <a:ext cx="220200" cy="1163975"/>
            </a:xfrm>
            <a:custGeom>
              <a:rect b="b" l="l" r="r" t="t"/>
              <a:pathLst>
                <a:path extrusionOk="0" h="46559" w="8808">
                  <a:moveTo>
                    <a:pt x="0" y="0"/>
                  </a:moveTo>
                  <a:cubicBezTo>
                    <a:pt x="0" y="8483"/>
                    <a:pt x="1094" y="17119"/>
                    <a:pt x="3775" y="25167"/>
                  </a:cubicBezTo>
                  <a:cubicBezTo>
                    <a:pt x="6090" y="32117"/>
                    <a:pt x="3628" y="41379"/>
                    <a:pt x="8808" y="46559"/>
                  </a:cubicBezTo>
                </a:path>
              </a:pathLst>
            </a:custGeom>
            <a:noFill/>
            <a:ln cap="flat" cmpd="sng" w="152400">
              <a:solidFill>
                <a:schemeClr val="dk1"/>
              </a:solidFill>
              <a:prstDash val="solid"/>
              <a:round/>
              <a:headEnd len="med" w="med" type="none"/>
              <a:tailEnd len="med" w="med" type="none"/>
            </a:ln>
          </p:spPr>
        </p:sp>
      </p:grpSp>
      <p:grpSp>
        <p:nvGrpSpPr>
          <p:cNvPr id="423" name="Google Shape;423;p48"/>
          <p:cNvGrpSpPr/>
          <p:nvPr/>
        </p:nvGrpSpPr>
        <p:grpSpPr>
          <a:xfrm>
            <a:off x="2403945" y="3798779"/>
            <a:ext cx="1595904" cy="2304507"/>
            <a:chOff x="19096075" y="1136840"/>
            <a:chExt cx="1793150" cy="3200260"/>
          </a:xfrm>
        </p:grpSpPr>
        <p:sp>
          <p:nvSpPr>
            <p:cNvPr id="424" name="Google Shape;424;p48"/>
            <p:cNvSpPr/>
            <p:nvPr/>
          </p:nvSpPr>
          <p:spPr>
            <a:xfrm>
              <a:off x="19617680" y="1136840"/>
              <a:ext cx="754900" cy="682925"/>
            </a:xfrm>
            <a:custGeom>
              <a:rect b="b" l="l" r="r" t="t"/>
              <a:pathLst>
                <a:path extrusionOk="0" h="27317" w="30196">
                  <a:moveTo>
                    <a:pt x="28211" y="2175"/>
                  </a:moveTo>
                  <a:cubicBezTo>
                    <a:pt x="21630" y="859"/>
                    <a:pt x="13447" y="-1852"/>
                    <a:pt x="8078" y="2175"/>
                  </a:cubicBezTo>
                  <a:cubicBezTo>
                    <a:pt x="2772" y="6154"/>
                    <a:pt x="-2904" y="16360"/>
                    <a:pt x="1786" y="21050"/>
                  </a:cubicBezTo>
                  <a:cubicBezTo>
                    <a:pt x="8043" y="27307"/>
                    <a:pt x="21956" y="29825"/>
                    <a:pt x="28211" y="23567"/>
                  </a:cubicBezTo>
                  <a:cubicBezTo>
                    <a:pt x="31486" y="20290"/>
                    <a:pt x="30229" y="6449"/>
                    <a:pt x="26953" y="9725"/>
                  </a:cubicBezTo>
                </a:path>
              </a:pathLst>
            </a:custGeom>
            <a:noFill/>
            <a:ln cap="flat" cmpd="sng" w="152400">
              <a:solidFill>
                <a:schemeClr val="dk1"/>
              </a:solidFill>
              <a:prstDash val="solid"/>
              <a:round/>
              <a:headEnd len="med" w="med" type="none"/>
              <a:tailEnd len="med" w="med" type="none"/>
            </a:ln>
          </p:spPr>
        </p:sp>
        <p:sp>
          <p:nvSpPr>
            <p:cNvPr id="425" name="Google Shape;425;p48"/>
            <p:cNvSpPr/>
            <p:nvPr/>
          </p:nvSpPr>
          <p:spPr>
            <a:xfrm>
              <a:off x="19096075" y="1851875"/>
              <a:ext cx="817925" cy="471875"/>
            </a:xfrm>
            <a:custGeom>
              <a:rect b="b" l="l" r="r" t="t"/>
              <a:pathLst>
                <a:path extrusionOk="0" h="18875" w="32717">
                  <a:moveTo>
                    <a:pt x="32717" y="18875"/>
                  </a:moveTo>
                  <a:cubicBezTo>
                    <a:pt x="23234" y="14811"/>
                    <a:pt x="12328" y="12328"/>
                    <a:pt x="5033" y="5033"/>
                  </a:cubicBezTo>
                  <a:cubicBezTo>
                    <a:pt x="3355" y="3355"/>
                    <a:pt x="0" y="2373"/>
                    <a:pt x="0" y="0"/>
                  </a:cubicBezTo>
                </a:path>
              </a:pathLst>
            </a:custGeom>
            <a:noFill/>
            <a:ln cap="flat" cmpd="sng" w="152400">
              <a:solidFill>
                <a:schemeClr val="dk1"/>
              </a:solidFill>
              <a:prstDash val="solid"/>
              <a:round/>
              <a:headEnd len="med" w="med" type="none"/>
              <a:tailEnd len="med" w="med" type="none"/>
            </a:ln>
          </p:spPr>
        </p:sp>
        <p:sp>
          <p:nvSpPr>
            <p:cNvPr id="426" name="Google Shape;426;p48"/>
            <p:cNvSpPr/>
            <p:nvPr/>
          </p:nvSpPr>
          <p:spPr>
            <a:xfrm>
              <a:off x="20197125" y="1820400"/>
              <a:ext cx="692100" cy="534800"/>
            </a:xfrm>
            <a:custGeom>
              <a:rect b="b" l="l" r="r" t="t"/>
              <a:pathLst>
                <a:path extrusionOk="0" h="21392" w="27684">
                  <a:moveTo>
                    <a:pt x="0" y="21392"/>
                  </a:moveTo>
                  <a:cubicBezTo>
                    <a:pt x="9489" y="14613"/>
                    <a:pt x="19438" y="8246"/>
                    <a:pt x="27684" y="0"/>
                  </a:cubicBezTo>
                </a:path>
              </a:pathLst>
            </a:custGeom>
            <a:noFill/>
            <a:ln cap="flat" cmpd="sng" w="152400">
              <a:solidFill>
                <a:schemeClr val="dk1"/>
              </a:solidFill>
              <a:prstDash val="solid"/>
              <a:round/>
              <a:headEnd len="med" w="med" type="none"/>
              <a:tailEnd len="med" w="med" type="none"/>
            </a:ln>
          </p:spPr>
        </p:sp>
        <p:sp>
          <p:nvSpPr>
            <p:cNvPr id="427" name="Google Shape;427;p48"/>
            <p:cNvSpPr/>
            <p:nvPr/>
          </p:nvSpPr>
          <p:spPr>
            <a:xfrm>
              <a:off x="20039825" y="2292275"/>
              <a:ext cx="62925" cy="786475"/>
            </a:xfrm>
            <a:custGeom>
              <a:rect b="b" l="l" r="r" t="t"/>
              <a:pathLst>
                <a:path extrusionOk="0" h="31459" w="2517">
                  <a:moveTo>
                    <a:pt x="2517" y="0"/>
                  </a:moveTo>
                  <a:cubicBezTo>
                    <a:pt x="787" y="10377"/>
                    <a:pt x="0" y="20939"/>
                    <a:pt x="0" y="31459"/>
                  </a:cubicBezTo>
                </a:path>
              </a:pathLst>
            </a:custGeom>
            <a:noFill/>
            <a:ln cap="flat" cmpd="sng" w="152400">
              <a:solidFill>
                <a:schemeClr val="dk1"/>
              </a:solidFill>
              <a:prstDash val="solid"/>
              <a:round/>
              <a:headEnd len="med" w="med" type="none"/>
              <a:tailEnd len="med" w="med" type="none"/>
            </a:ln>
          </p:spPr>
        </p:sp>
        <p:sp>
          <p:nvSpPr>
            <p:cNvPr id="428" name="Google Shape;428;p48"/>
            <p:cNvSpPr/>
            <p:nvPr/>
          </p:nvSpPr>
          <p:spPr>
            <a:xfrm>
              <a:off x="19339268" y="3173125"/>
              <a:ext cx="637625" cy="1038150"/>
            </a:xfrm>
            <a:custGeom>
              <a:rect b="b" l="l" r="r" t="t"/>
              <a:pathLst>
                <a:path extrusionOk="0" h="41526" w="25505">
                  <a:moveTo>
                    <a:pt x="25505" y="0"/>
                  </a:moveTo>
                  <a:cubicBezTo>
                    <a:pt x="19921" y="4189"/>
                    <a:pt x="12825" y="6389"/>
                    <a:pt x="7889" y="11325"/>
                  </a:cubicBezTo>
                  <a:cubicBezTo>
                    <a:pt x="5750" y="13464"/>
                    <a:pt x="1691" y="13654"/>
                    <a:pt x="338" y="16359"/>
                  </a:cubicBezTo>
                  <a:cubicBezTo>
                    <a:pt x="-339" y="17712"/>
                    <a:pt x="2179" y="18781"/>
                    <a:pt x="2855" y="20134"/>
                  </a:cubicBezTo>
                  <a:cubicBezTo>
                    <a:pt x="6652" y="27731"/>
                    <a:pt x="10694" y="35518"/>
                    <a:pt x="16697" y="41526"/>
                  </a:cubicBezTo>
                </a:path>
              </a:pathLst>
            </a:custGeom>
            <a:noFill/>
            <a:ln cap="flat" cmpd="sng" w="152400">
              <a:solidFill>
                <a:schemeClr val="dk1"/>
              </a:solidFill>
              <a:prstDash val="solid"/>
              <a:round/>
              <a:headEnd len="med" w="med" type="none"/>
              <a:tailEnd len="med" w="med" type="none"/>
            </a:ln>
          </p:spPr>
        </p:sp>
        <p:sp>
          <p:nvSpPr>
            <p:cNvPr id="429" name="Google Shape;429;p48"/>
            <p:cNvSpPr/>
            <p:nvPr/>
          </p:nvSpPr>
          <p:spPr>
            <a:xfrm>
              <a:off x="20197125" y="3173125"/>
              <a:ext cx="220200" cy="1163975"/>
            </a:xfrm>
            <a:custGeom>
              <a:rect b="b" l="l" r="r" t="t"/>
              <a:pathLst>
                <a:path extrusionOk="0" h="46559" w="8808">
                  <a:moveTo>
                    <a:pt x="0" y="0"/>
                  </a:moveTo>
                  <a:cubicBezTo>
                    <a:pt x="0" y="8483"/>
                    <a:pt x="1094" y="17119"/>
                    <a:pt x="3775" y="25167"/>
                  </a:cubicBezTo>
                  <a:cubicBezTo>
                    <a:pt x="6090" y="32117"/>
                    <a:pt x="3628" y="41379"/>
                    <a:pt x="8808" y="46559"/>
                  </a:cubicBezTo>
                </a:path>
              </a:pathLst>
            </a:custGeom>
            <a:noFill/>
            <a:ln cap="flat" cmpd="sng" w="152400">
              <a:solidFill>
                <a:schemeClr val="dk1"/>
              </a:solidFill>
              <a:prstDash val="solid"/>
              <a:round/>
              <a:headEnd len="med" w="med" type="none"/>
              <a:tailEnd len="med" w="med" type="none"/>
            </a:ln>
          </p:spPr>
        </p:sp>
      </p:grpSp>
      <p:grpSp>
        <p:nvGrpSpPr>
          <p:cNvPr id="430" name="Google Shape;430;p48"/>
          <p:cNvGrpSpPr/>
          <p:nvPr/>
        </p:nvGrpSpPr>
        <p:grpSpPr>
          <a:xfrm>
            <a:off x="2403945" y="8041241"/>
            <a:ext cx="1595904" cy="2304507"/>
            <a:chOff x="19096075" y="1136840"/>
            <a:chExt cx="1793150" cy="3200260"/>
          </a:xfrm>
        </p:grpSpPr>
        <p:sp>
          <p:nvSpPr>
            <p:cNvPr id="431" name="Google Shape;431;p48"/>
            <p:cNvSpPr/>
            <p:nvPr/>
          </p:nvSpPr>
          <p:spPr>
            <a:xfrm>
              <a:off x="19617680" y="1136840"/>
              <a:ext cx="754900" cy="682925"/>
            </a:xfrm>
            <a:custGeom>
              <a:rect b="b" l="l" r="r" t="t"/>
              <a:pathLst>
                <a:path extrusionOk="0" h="27317" w="30196">
                  <a:moveTo>
                    <a:pt x="28211" y="2175"/>
                  </a:moveTo>
                  <a:cubicBezTo>
                    <a:pt x="21630" y="859"/>
                    <a:pt x="13447" y="-1852"/>
                    <a:pt x="8078" y="2175"/>
                  </a:cubicBezTo>
                  <a:cubicBezTo>
                    <a:pt x="2772" y="6154"/>
                    <a:pt x="-2904" y="16360"/>
                    <a:pt x="1786" y="21050"/>
                  </a:cubicBezTo>
                  <a:cubicBezTo>
                    <a:pt x="8043" y="27307"/>
                    <a:pt x="21956" y="29825"/>
                    <a:pt x="28211" y="23567"/>
                  </a:cubicBezTo>
                  <a:cubicBezTo>
                    <a:pt x="31486" y="20290"/>
                    <a:pt x="30229" y="6449"/>
                    <a:pt x="26953" y="9725"/>
                  </a:cubicBezTo>
                </a:path>
              </a:pathLst>
            </a:custGeom>
            <a:noFill/>
            <a:ln cap="flat" cmpd="sng" w="152400">
              <a:solidFill>
                <a:schemeClr val="dk1"/>
              </a:solidFill>
              <a:prstDash val="solid"/>
              <a:round/>
              <a:headEnd len="med" w="med" type="none"/>
              <a:tailEnd len="med" w="med" type="none"/>
            </a:ln>
          </p:spPr>
        </p:sp>
        <p:sp>
          <p:nvSpPr>
            <p:cNvPr id="432" name="Google Shape;432;p48"/>
            <p:cNvSpPr/>
            <p:nvPr/>
          </p:nvSpPr>
          <p:spPr>
            <a:xfrm>
              <a:off x="19096075" y="1851875"/>
              <a:ext cx="817925" cy="471875"/>
            </a:xfrm>
            <a:custGeom>
              <a:rect b="b" l="l" r="r" t="t"/>
              <a:pathLst>
                <a:path extrusionOk="0" h="18875" w="32717">
                  <a:moveTo>
                    <a:pt x="32717" y="18875"/>
                  </a:moveTo>
                  <a:cubicBezTo>
                    <a:pt x="23234" y="14811"/>
                    <a:pt x="12328" y="12328"/>
                    <a:pt x="5033" y="5033"/>
                  </a:cubicBezTo>
                  <a:cubicBezTo>
                    <a:pt x="3355" y="3355"/>
                    <a:pt x="0" y="2373"/>
                    <a:pt x="0" y="0"/>
                  </a:cubicBezTo>
                </a:path>
              </a:pathLst>
            </a:custGeom>
            <a:noFill/>
            <a:ln cap="flat" cmpd="sng" w="152400">
              <a:solidFill>
                <a:schemeClr val="dk1"/>
              </a:solidFill>
              <a:prstDash val="solid"/>
              <a:round/>
              <a:headEnd len="med" w="med" type="none"/>
              <a:tailEnd len="med" w="med" type="none"/>
            </a:ln>
          </p:spPr>
        </p:sp>
        <p:sp>
          <p:nvSpPr>
            <p:cNvPr id="433" name="Google Shape;433;p48"/>
            <p:cNvSpPr/>
            <p:nvPr/>
          </p:nvSpPr>
          <p:spPr>
            <a:xfrm>
              <a:off x="20197125" y="1820400"/>
              <a:ext cx="692100" cy="534800"/>
            </a:xfrm>
            <a:custGeom>
              <a:rect b="b" l="l" r="r" t="t"/>
              <a:pathLst>
                <a:path extrusionOk="0" h="21392" w="27684">
                  <a:moveTo>
                    <a:pt x="0" y="21392"/>
                  </a:moveTo>
                  <a:cubicBezTo>
                    <a:pt x="9489" y="14613"/>
                    <a:pt x="19438" y="8246"/>
                    <a:pt x="27684" y="0"/>
                  </a:cubicBezTo>
                </a:path>
              </a:pathLst>
            </a:custGeom>
            <a:noFill/>
            <a:ln cap="flat" cmpd="sng" w="152400">
              <a:solidFill>
                <a:schemeClr val="dk1"/>
              </a:solidFill>
              <a:prstDash val="solid"/>
              <a:round/>
              <a:headEnd len="med" w="med" type="none"/>
              <a:tailEnd len="med" w="med" type="none"/>
            </a:ln>
          </p:spPr>
        </p:sp>
        <p:sp>
          <p:nvSpPr>
            <p:cNvPr id="434" name="Google Shape;434;p48"/>
            <p:cNvSpPr/>
            <p:nvPr/>
          </p:nvSpPr>
          <p:spPr>
            <a:xfrm>
              <a:off x="20039825" y="2292275"/>
              <a:ext cx="62925" cy="786475"/>
            </a:xfrm>
            <a:custGeom>
              <a:rect b="b" l="l" r="r" t="t"/>
              <a:pathLst>
                <a:path extrusionOk="0" h="31459" w="2517">
                  <a:moveTo>
                    <a:pt x="2517" y="0"/>
                  </a:moveTo>
                  <a:cubicBezTo>
                    <a:pt x="787" y="10377"/>
                    <a:pt x="0" y="20939"/>
                    <a:pt x="0" y="31459"/>
                  </a:cubicBezTo>
                </a:path>
              </a:pathLst>
            </a:custGeom>
            <a:noFill/>
            <a:ln cap="flat" cmpd="sng" w="152400">
              <a:solidFill>
                <a:schemeClr val="dk1"/>
              </a:solidFill>
              <a:prstDash val="solid"/>
              <a:round/>
              <a:headEnd len="med" w="med" type="none"/>
              <a:tailEnd len="med" w="med" type="none"/>
            </a:ln>
          </p:spPr>
        </p:sp>
        <p:sp>
          <p:nvSpPr>
            <p:cNvPr id="435" name="Google Shape;435;p48"/>
            <p:cNvSpPr/>
            <p:nvPr/>
          </p:nvSpPr>
          <p:spPr>
            <a:xfrm>
              <a:off x="19339268" y="3173125"/>
              <a:ext cx="637625" cy="1038150"/>
            </a:xfrm>
            <a:custGeom>
              <a:rect b="b" l="l" r="r" t="t"/>
              <a:pathLst>
                <a:path extrusionOk="0" h="41526" w="25505">
                  <a:moveTo>
                    <a:pt x="25505" y="0"/>
                  </a:moveTo>
                  <a:cubicBezTo>
                    <a:pt x="19921" y="4189"/>
                    <a:pt x="12825" y="6389"/>
                    <a:pt x="7889" y="11325"/>
                  </a:cubicBezTo>
                  <a:cubicBezTo>
                    <a:pt x="5750" y="13464"/>
                    <a:pt x="1691" y="13654"/>
                    <a:pt x="338" y="16359"/>
                  </a:cubicBezTo>
                  <a:cubicBezTo>
                    <a:pt x="-339" y="17712"/>
                    <a:pt x="2179" y="18781"/>
                    <a:pt x="2855" y="20134"/>
                  </a:cubicBezTo>
                  <a:cubicBezTo>
                    <a:pt x="6652" y="27731"/>
                    <a:pt x="10694" y="35518"/>
                    <a:pt x="16697" y="41526"/>
                  </a:cubicBezTo>
                </a:path>
              </a:pathLst>
            </a:custGeom>
            <a:noFill/>
            <a:ln cap="flat" cmpd="sng" w="152400">
              <a:solidFill>
                <a:schemeClr val="dk1"/>
              </a:solidFill>
              <a:prstDash val="solid"/>
              <a:round/>
              <a:headEnd len="med" w="med" type="none"/>
              <a:tailEnd len="med" w="med" type="none"/>
            </a:ln>
          </p:spPr>
        </p:sp>
        <p:sp>
          <p:nvSpPr>
            <p:cNvPr id="436" name="Google Shape;436;p48"/>
            <p:cNvSpPr/>
            <p:nvPr/>
          </p:nvSpPr>
          <p:spPr>
            <a:xfrm>
              <a:off x="20197125" y="3173125"/>
              <a:ext cx="220200" cy="1163975"/>
            </a:xfrm>
            <a:custGeom>
              <a:rect b="b" l="l" r="r" t="t"/>
              <a:pathLst>
                <a:path extrusionOk="0" h="46559" w="8808">
                  <a:moveTo>
                    <a:pt x="0" y="0"/>
                  </a:moveTo>
                  <a:cubicBezTo>
                    <a:pt x="0" y="8483"/>
                    <a:pt x="1094" y="17119"/>
                    <a:pt x="3775" y="25167"/>
                  </a:cubicBezTo>
                  <a:cubicBezTo>
                    <a:pt x="6090" y="32117"/>
                    <a:pt x="3628" y="41379"/>
                    <a:pt x="8808" y="46559"/>
                  </a:cubicBezTo>
                </a:path>
              </a:pathLst>
            </a:custGeom>
            <a:noFill/>
            <a:ln cap="flat" cmpd="sng" w="152400">
              <a:solidFill>
                <a:schemeClr val="dk1"/>
              </a:solidFill>
              <a:prstDash val="solid"/>
              <a:round/>
              <a:headEnd len="med" w="med" type="none"/>
              <a:tailEnd len="med" w="med" type="none"/>
            </a:ln>
          </p:spPr>
        </p:sp>
      </p:grpSp>
      <p:grpSp>
        <p:nvGrpSpPr>
          <p:cNvPr id="437" name="Google Shape;437;p48"/>
          <p:cNvGrpSpPr/>
          <p:nvPr/>
        </p:nvGrpSpPr>
        <p:grpSpPr>
          <a:xfrm>
            <a:off x="13720295" y="3798766"/>
            <a:ext cx="1595904" cy="2304507"/>
            <a:chOff x="19096075" y="1136840"/>
            <a:chExt cx="1793150" cy="3200260"/>
          </a:xfrm>
        </p:grpSpPr>
        <p:sp>
          <p:nvSpPr>
            <p:cNvPr id="438" name="Google Shape;438;p48"/>
            <p:cNvSpPr/>
            <p:nvPr/>
          </p:nvSpPr>
          <p:spPr>
            <a:xfrm>
              <a:off x="19617680" y="1136840"/>
              <a:ext cx="754900" cy="682925"/>
            </a:xfrm>
            <a:custGeom>
              <a:rect b="b" l="l" r="r" t="t"/>
              <a:pathLst>
                <a:path extrusionOk="0" h="27317" w="30196">
                  <a:moveTo>
                    <a:pt x="28211" y="2175"/>
                  </a:moveTo>
                  <a:cubicBezTo>
                    <a:pt x="21630" y="859"/>
                    <a:pt x="13447" y="-1852"/>
                    <a:pt x="8078" y="2175"/>
                  </a:cubicBezTo>
                  <a:cubicBezTo>
                    <a:pt x="2772" y="6154"/>
                    <a:pt x="-2904" y="16360"/>
                    <a:pt x="1786" y="21050"/>
                  </a:cubicBezTo>
                  <a:cubicBezTo>
                    <a:pt x="8043" y="27307"/>
                    <a:pt x="21956" y="29825"/>
                    <a:pt x="28211" y="23567"/>
                  </a:cubicBezTo>
                  <a:cubicBezTo>
                    <a:pt x="31486" y="20290"/>
                    <a:pt x="30229" y="6449"/>
                    <a:pt x="26953" y="9725"/>
                  </a:cubicBezTo>
                </a:path>
              </a:pathLst>
            </a:custGeom>
            <a:noFill/>
            <a:ln cap="flat" cmpd="sng" w="152400">
              <a:solidFill>
                <a:schemeClr val="dk1"/>
              </a:solidFill>
              <a:prstDash val="solid"/>
              <a:round/>
              <a:headEnd len="med" w="med" type="none"/>
              <a:tailEnd len="med" w="med" type="none"/>
            </a:ln>
          </p:spPr>
        </p:sp>
        <p:sp>
          <p:nvSpPr>
            <p:cNvPr id="439" name="Google Shape;439;p48"/>
            <p:cNvSpPr/>
            <p:nvPr/>
          </p:nvSpPr>
          <p:spPr>
            <a:xfrm>
              <a:off x="19096075" y="1851875"/>
              <a:ext cx="817925" cy="471875"/>
            </a:xfrm>
            <a:custGeom>
              <a:rect b="b" l="l" r="r" t="t"/>
              <a:pathLst>
                <a:path extrusionOk="0" h="18875" w="32717">
                  <a:moveTo>
                    <a:pt x="32717" y="18875"/>
                  </a:moveTo>
                  <a:cubicBezTo>
                    <a:pt x="23234" y="14811"/>
                    <a:pt x="12328" y="12328"/>
                    <a:pt x="5033" y="5033"/>
                  </a:cubicBezTo>
                  <a:cubicBezTo>
                    <a:pt x="3355" y="3355"/>
                    <a:pt x="0" y="2373"/>
                    <a:pt x="0" y="0"/>
                  </a:cubicBezTo>
                </a:path>
              </a:pathLst>
            </a:custGeom>
            <a:noFill/>
            <a:ln cap="flat" cmpd="sng" w="152400">
              <a:solidFill>
                <a:schemeClr val="dk1"/>
              </a:solidFill>
              <a:prstDash val="solid"/>
              <a:round/>
              <a:headEnd len="med" w="med" type="none"/>
              <a:tailEnd len="med" w="med" type="none"/>
            </a:ln>
          </p:spPr>
        </p:sp>
        <p:sp>
          <p:nvSpPr>
            <p:cNvPr id="440" name="Google Shape;440;p48"/>
            <p:cNvSpPr/>
            <p:nvPr/>
          </p:nvSpPr>
          <p:spPr>
            <a:xfrm>
              <a:off x="20197125" y="1820400"/>
              <a:ext cx="692100" cy="534800"/>
            </a:xfrm>
            <a:custGeom>
              <a:rect b="b" l="l" r="r" t="t"/>
              <a:pathLst>
                <a:path extrusionOk="0" h="21392" w="27684">
                  <a:moveTo>
                    <a:pt x="0" y="21392"/>
                  </a:moveTo>
                  <a:cubicBezTo>
                    <a:pt x="9489" y="14613"/>
                    <a:pt x="19438" y="8246"/>
                    <a:pt x="27684" y="0"/>
                  </a:cubicBezTo>
                </a:path>
              </a:pathLst>
            </a:custGeom>
            <a:noFill/>
            <a:ln cap="flat" cmpd="sng" w="152400">
              <a:solidFill>
                <a:schemeClr val="dk1"/>
              </a:solidFill>
              <a:prstDash val="solid"/>
              <a:round/>
              <a:headEnd len="med" w="med" type="none"/>
              <a:tailEnd len="med" w="med" type="none"/>
            </a:ln>
          </p:spPr>
        </p:sp>
        <p:sp>
          <p:nvSpPr>
            <p:cNvPr id="441" name="Google Shape;441;p48"/>
            <p:cNvSpPr/>
            <p:nvPr/>
          </p:nvSpPr>
          <p:spPr>
            <a:xfrm>
              <a:off x="20039825" y="2292275"/>
              <a:ext cx="62925" cy="786475"/>
            </a:xfrm>
            <a:custGeom>
              <a:rect b="b" l="l" r="r" t="t"/>
              <a:pathLst>
                <a:path extrusionOk="0" h="31459" w="2517">
                  <a:moveTo>
                    <a:pt x="2517" y="0"/>
                  </a:moveTo>
                  <a:cubicBezTo>
                    <a:pt x="787" y="10377"/>
                    <a:pt x="0" y="20939"/>
                    <a:pt x="0" y="31459"/>
                  </a:cubicBezTo>
                </a:path>
              </a:pathLst>
            </a:custGeom>
            <a:noFill/>
            <a:ln cap="flat" cmpd="sng" w="152400">
              <a:solidFill>
                <a:schemeClr val="dk1"/>
              </a:solidFill>
              <a:prstDash val="solid"/>
              <a:round/>
              <a:headEnd len="med" w="med" type="none"/>
              <a:tailEnd len="med" w="med" type="none"/>
            </a:ln>
          </p:spPr>
        </p:sp>
        <p:sp>
          <p:nvSpPr>
            <p:cNvPr id="442" name="Google Shape;442;p48"/>
            <p:cNvSpPr/>
            <p:nvPr/>
          </p:nvSpPr>
          <p:spPr>
            <a:xfrm>
              <a:off x="19339268" y="3173125"/>
              <a:ext cx="637625" cy="1038150"/>
            </a:xfrm>
            <a:custGeom>
              <a:rect b="b" l="l" r="r" t="t"/>
              <a:pathLst>
                <a:path extrusionOk="0" h="41526" w="25505">
                  <a:moveTo>
                    <a:pt x="25505" y="0"/>
                  </a:moveTo>
                  <a:cubicBezTo>
                    <a:pt x="19921" y="4189"/>
                    <a:pt x="12825" y="6389"/>
                    <a:pt x="7889" y="11325"/>
                  </a:cubicBezTo>
                  <a:cubicBezTo>
                    <a:pt x="5750" y="13464"/>
                    <a:pt x="1691" y="13654"/>
                    <a:pt x="338" y="16359"/>
                  </a:cubicBezTo>
                  <a:cubicBezTo>
                    <a:pt x="-339" y="17712"/>
                    <a:pt x="2179" y="18781"/>
                    <a:pt x="2855" y="20134"/>
                  </a:cubicBezTo>
                  <a:cubicBezTo>
                    <a:pt x="6652" y="27731"/>
                    <a:pt x="10694" y="35518"/>
                    <a:pt x="16697" y="41526"/>
                  </a:cubicBezTo>
                </a:path>
              </a:pathLst>
            </a:custGeom>
            <a:noFill/>
            <a:ln cap="flat" cmpd="sng" w="152400">
              <a:solidFill>
                <a:schemeClr val="dk1"/>
              </a:solidFill>
              <a:prstDash val="solid"/>
              <a:round/>
              <a:headEnd len="med" w="med" type="none"/>
              <a:tailEnd len="med" w="med" type="none"/>
            </a:ln>
          </p:spPr>
        </p:sp>
        <p:sp>
          <p:nvSpPr>
            <p:cNvPr id="443" name="Google Shape;443;p48"/>
            <p:cNvSpPr/>
            <p:nvPr/>
          </p:nvSpPr>
          <p:spPr>
            <a:xfrm>
              <a:off x="20197125" y="3173125"/>
              <a:ext cx="220200" cy="1163975"/>
            </a:xfrm>
            <a:custGeom>
              <a:rect b="b" l="l" r="r" t="t"/>
              <a:pathLst>
                <a:path extrusionOk="0" h="46559" w="8808">
                  <a:moveTo>
                    <a:pt x="0" y="0"/>
                  </a:moveTo>
                  <a:cubicBezTo>
                    <a:pt x="0" y="8483"/>
                    <a:pt x="1094" y="17119"/>
                    <a:pt x="3775" y="25167"/>
                  </a:cubicBezTo>
                  <a:cubicBezTo>
                    <a:pt x="6090" y="32117"/>
                    <a:pt x="3628" y="41379"/>
                    <a:pt x="8808" y="46559"/>
                  </a:cubicBezTo>
                </a:path>
              </a:pathLst>
            </a:custGeom>
            <a:noFill/>
            <a:ln cap="flat" cmpd="sng" w="152400">
              <a:solidFill>
                <a:schemeClr val="dk1"/>
              </a:solidFill>
              <a:prstDash val="solid"/>
              <a:round/>
              <a:headEnd len="med" w="med" type="none"/>
              <a:tailEnd len="med" w="med" type="none"/>
            </a:ln>
          </p:spPr>
        </p:sp>
      </p:grpSp>
      <p:sp>
        <p:nvSpPr>
          <p:cNvPr id="444" name="Google Shape;444;p48"/>
          <p:cNvSpPr txBox="1"/>
          <p:nvPr/>
        </p:nvSpPr>
        <p:spPr>
          <a:xfrm>
            <a:off x="5412467" y="8041269"/>
            <a:ext cx="6488100" cy="29490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Clr>
                <a:srgbClr val="334049"/>
              </a:buClr>
              <a:buSzPts val="3600"/>
              <a:buFont typeface="Avenir"/>
              <a:buNone/>
            </a:pPr>
            <a:r>
              <a:rPr b="1" lang="en-US" sz="3600">
                <a:solidFill>
                  <a:srgbClr val="334049"/>
                </a:solidFill>
                <a:latin typeface="Avenir"/>
                <a:ea typeface="Avenir"/>
                <a:cs typeface="Avenir"/>
                <a:sym typeface="Avenir"/>
              </a:rPr>
              <a:t>PO/PM/BA (Product)</a:t>
            </a:r>
            <a:endParaRPr b="1" sz="36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Acceptance tests</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Design review</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User feedback </a:t>
            </a:r>
            <a:endParaRPr sz="3000">
              <a:solidFill>
                <a:srgbClr val="334049"/>
              </a:solidFill>
              <a:latin typeface="Avenir"/>
              <a:ea typeface="Avenir"/>
              <a:cs typeface="Avenir"/>
              <a:sym typeface="Avenir"/>
            </a:endParaRPr>
          </a:p>
          <a:p>
            <a:pPr indent="-419100" lvl="0" marL="457200" rtl="0" algn="l">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System monitoring</a:t>
            </a:r>
            <a:endParaRPr sz="3000">
              <a:solidFill>
                <a:srgbClr val="334049"/>
              </a:solidFill>
              <a:latin typeface="Avenir"/>
              <a:ea typeface="Avenir"/>
              <a:cs typeface="Avenir"/>
              <a:sym typeface="Avenir"/>
            </a:endParaRPr>
          </a:p>
          <a:p>
            <a:pPr indent="0" lvl="0" marL="0" marR="0" rtl="0" algn="l">
              <a:lnSpc>
                <a:spcPct val="100000"/>
              </a:lnSpc>
              <a:spcBef>
                <a:spcPts val="0"/>
              </a:spcBef>
              <a:spcAft>
                <a:spcPts val="0"/>
              </a:spcAft>
              <a:buClr>
                <a:srgbClr val="334049"/>
              </a:buClr>
              <a:buSzPts val="3000"/>
              <a:buFont typeface="Avenir"/>
              <a:buNone/>
            </a:pPr>
            <a:r>
              <a:t/>
            </a:r>
            <a:endParaRPr sz="3000">
              <a:solidFill>
                <a:srgbClr val="334049"/>
              </a:solidFill>
              <a:latin typeface="Avenir"/>
              <a:ea typeface="Avenir"/>
              <a:cs typeface="Avenir"/>
              <a:sym typeface="Avenir"/>
            </a:endParaRPr>
          </a:p>
        </p:txBody>
      </p:sp>
      <p:sp>
        <p:nvSpPr>
          <p:cNvPr id="445" name="Google Shape;445;p48"/>
          <p:cNvSpPr txBox="1"/>
          <p:nvPr/>
        </p:nvSpPr>
        <p:spPr>
          <a:xfrm>
            <a:off x="16030325" y="8041275"/>
            <a:ext cx="6418200" cy="33243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Clr>
                <a:srgbClr val="334049"/>
              </a:buClr>
              <a:buSzPts val="3600"/>
              <a:buFont typeface="Avenir"/>
              <a:buNone/>
            </a:pPr>
            <a:r>
              <a:rPr b="1" lang="en-US" sz="3600">
                <a:solidFill>
                  <a:srgbClr val="334049"/>
                </a:solidFill>
                <a:latin typeface="Avenir"/>
                <a:ea typeface="Avenir"/>
                <a:cs typeface="Avenir"/>
                <a:sym typeface="Avenir"/>
              </a:rPr>
              <a:t>Users</a:t>
            </a:r>
            <a:endParaRPr b="1" sz="36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User Acceptance Testing</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A/B testing</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User feedback</a:t>
            </a:r>
            <a:endParaRPr sz="3000">
              <a:solidFill>
                <a:srgbClr val="334049"/>
              </a:solidFill>
              <a:latin typeface="Avenir"/>
              <a:ea typeface="Avenir"/>
              <a:cs typeface="Avenir"/>
              <a:sym typeface="Avenir"/>
            </a:endParaRPr>
          </a:p>
        </p:txBody>
      </p:sp>
      <p:grpSp>
        <p:nvGrpSpPr>
          <p:cNvPr id="446" name="Google Shape;446;p48"/>
          <p:cNvGrpSpPr/>
          <p:nvPr/>
        </p:nvGrpSpPr>
        <p:grpSpPr>
          <a:xfrm>
            <a:off x="5219400" y="3141675"/>
            <a:ext cx="8043225" cy="4347300"/>
            <a:chOff x="5219400" y="3141675"/>
            <a:chExt cx="8043225" cy="4347300"/>
          </a:xfrm>
        </p:grpSpPr>
        <p:sp>
          <p:nvSpPr>
            <p:cNvPr id="447" name="Google Shape;447;p48"/>
            <p:cNvSpPr txBox="1"/>
            <p:nvPr/>
          </p:nvSpPr>
          <p:spPr>
            <a:xfrm>
              <a:off x="5219400" y="3141675"/>
              <a:ext cx="3923100" cy="4347300"/>
            </a:xfrm>
            <a:prstGeom prst="rect">
              <a:avLst/>
            </a:prstGeom>
            <a:noFill/>
            <a:ln>
              <a:noFill/>
            </a:ln>
          </p:spPr>
          <p:txBody>
            <a:bodyPr anchorCtr="0" anchor="t" bIns="50800" lIns="50800" spcFirstLastPara="1" rIns="50800" wrap="square" tIns="50800">
              <a:noAutofit/>
            </a:bodyPr>
            <a:lstStyle/>
            <a:p>
              <a:pPr indent="0" lvl="0" marL="0" rtl="0" algn="l">
                <a:lnSpc>
                  <a:spcPct val="150000"/>
                </a:lnSpc>
                <a:spcBef>
                  <a:spcPts val="0"/>
                </a:spcBef>
                <a:spcAft>
                  <a:spcPts val="0"/>
                </a:spcAft>
                <a:buClr>
                  <a:srgbClr val="334049"/>
                </a:buClr>
                <a:buSzPts val="3600"/>
                <a:buFont typeface="Avenir"/>
                <a:buNone/>
              </a:pPr>
              <a:r>
                <a:rPr b="1" lang="en-US" sz="3600">
                  <a:solidFill>
                    <a:srgbClr val="334049"/>
                  </a:solidFill>
                  <a:latin typeface="Avenir"/>
                  <a:ea typeface="Avenir"/>
                  <a:cs typeface="Avenir"/>
                  <a:sym typeface="Avenir"/>
                </a:rPr>
                <a:t>Tester</a:t>
              </a:r>
              <a:endParaRPr b="1"/>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Test strategy</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Test harness</a:t>
              </a:r>
              <a:endParaRPr sz="3000">
                <a:solidFill>
                  <a:srgbClr val="334049"/>
                </a:solidFill>
                <a:latin typeface="Avenir"/>
                <a:ea typeface="Avenir"/>
                <a:cs typeface="Avenir"/>
                <a:sym typeface="Avenir"/>
              </a:endParaRPr>
            </a:p>
            <a:p>
              <a:pPr indent="-419100" lvl="0" marL="457200" rtl="0" algn="l">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Automated regression tests</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Exploratory testing</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E2E tests</a:t>
              </a:r>
              <a:endParaRPr sz="3000">
                <a:solidFill>
                  <a:srgbClr val="334049"/>
                </a:solidFill>
                <a:latin typeface="Avenir"/>
                <a:ea typeface="Avenir"/>
                <a:cs typeface="Avenir"/>
                <a:sym typeface="Avenir"/>
              </a:endParaRPr>
            </a:p>
            <a:p>
              <a:pPr indent="-419100" lvl="0" marL="457200" marR="0" rtl="0" algn="l">
                <a:lnSpc>
                  <a:spcPct val="100000"/>
                </a:lnSpc>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Performance tests</a:t>
              </a:r>
              <a:endParaRPr sz="3000">
                <a:solidFill>
                  <a:srgbClr val="334049"/>
                </a:solidFill>
                <a:latin typeface="Avenir"/>
                <a:ea typeface="Avenir"/>
                <a:cs typeface="Avenir"/>
                <a:sym typeface="Avenir"/>
              </a:endParaRPr>
            </a:p>
            <a:p>
              <a:pPr indent="0" lvl="0" marL="0" marR="0" rtl="0" algn="l">
                <a:lnSpc>
                  <a:spcPct val="100000"/>
                </a:lnSpc>
                <a:spcBef>
                  <a:spcPts val="0"/>
                </a:spcBef>
                <a:spcAft>
                  <a:spcPts val="0"/>
                </a:spcAft>
                <a:buNone/>
              </a:pPr>
              <a:r>
                <a:t/>
              </a:r>
              <a:endParaRPr sz="3000">
                <a:solidFill>
                  <a:srgbClr val="334049"/>
                </a:solidFill>
                <a:latin typeface="Avenir"/>
                <a:ea typeface="Avenir"/>
                <a:cs typeface="Avenir"/>
                <a:sym typeface="Avenir"/>
              </a:endParaRPr>
            </a:p>
          </p:txBody>
        </p:sp>
        <p:sp>
          <p:nvSpPr>
            <p:cNvPr id="448" name="Google Shape;448;p48"/>
            <p:cNvSpPr txBox="1"/>
            <p:nvPr/>
          </p:nvSpPr>
          <p:spPr>
            <a:xfrm>
              <a:off x="9339525" y="3381602"/>
              <a:ext cx="3923100" cy="3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334049"/>
                </a:solidFill>
                <a:latin typeface="Avenir"/>
                <a:ea typeface="Avenir"/>
                <a:cs typeface="Avenir"/>
                <a:sym typeface="Avenir"/>
              </a:endParaRPr>
            </a:p>
            <a:p>
              <a:pPr indent="-419100" lvl="0" marL="457200" rtl="0" algn="l">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System monitoring</a:t>
              </a:r>
              <a:endParaRPr sz="3000">
                <a:solidFill>
                  <a:srgbClr val="334049"/>
                </a:solidFill>
                <a:latin typeface="Avenir"/>
                <a:ea typeface="Avenir"/>
                <a:cs typeface="Avenir"/>
                <a:sym typeface="Avenir"/>
              </a:endParaRPr>
            </a:p>
            <a:p>
              <a:pPr indent="-419100" lvl="0" marL="457200" rtl="0" algn="l">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Acceptance tests</a:t>
              </a:r>
              <a:endParaRPr sz="3000">
                <a:solidFill>
                  <a:srgbClr val="334049"/>
                </a:solidFill>
                <a:latin typeface="Avenir"/>
                <a:ea typeface="Avenir"/>
                <a:cs typeface="Avenir"/>
                <a:sym typeface="Avenir"/>
              </a:endParaRPr>
            </a:p>
            <a:p>
              <a:pPr indent="-419100" lvl="0" marL="457200" rtl="0" algn="l">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Design review</a:t>
              </a:r>
              <a:endParaRPr sz="3000">
                <a:solidFill>
                  <a:srgbClr val="334049"/>
                </a:solidFill>
                <a:latin typeface="Avenir"/>
                <a:ea typeface="Avenir"/>
                <a:cs typeface="Avenir"/>
                <a:sym typeface="Avenir"/>
              </a:endParaRPr>
            </a:p>
            <a:p>
              <a:pPr indent="-419100" lvl="0" marL="457200" rtl="0" algn="l">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User Acceptance Testing</a:t>
              </a:r>
              <a:endParaRPr sz="3000">
                <a:solidFill>
                  <a:srgbClr val="334049"/>
                </a:solidFill>
                <a:latin typeface="Avenir"/>
                <a:ea typeface="Avenir"/>
                <a:cs typeface="Avenir"/>
                <a:sym typeface="Avenir"/>
              </a:endParaRPr>
            </a:p>
            <a:p>
              <a:pPr indent="-419100" lvl="0" marL="457200" rtl="0" algn="l">
                <a:spcBef>
                  <a:spcPts val="0"/>
                </a:spcBef>
                <a:spcAft>
                  <a:spcPts val="0"/>
                </a:spcAft>
                <a:buClr>
                  <a:srgbClr val="334049"/>
                </a:buClr>
                <a:buSzPts val="3000"/>
                <a:buFont typeface="Avenir"/>
                <a:buChar char="●"/>
              </a:pPr>
              <a:r>
                <a:rPr lang="en-US" sz="3000">
                  <a:solidFill>
                    <a:srgbClr val="334049"/>
                  </a:solidFill>
                  <a:latin typeface="Avenir"/>
                  <a:ea typeface="Avenir"/>
                  <a:cs typeface="Avenir"/>
                  <a:sym typeface="Avenir"/>
                </a:rPr>
                <a:t>User feedback </a:t>
              </a:r>
              <a:endParaRPr>
                <a:latin typeface="Avenir"/>
                <a:ea typeface="Avenir"/>
                <a:cs typeface="Avenir"/>
                <a:sym typeface="Aveni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49"/>
          <p:cNvSpPr txBox="1"/>
          <p:nvPr/>
        </p:nvSpPr>
        <p:spPr>
          <a:xfrm>
            <a:off x="6784475" y="3906850"/>
            <a:ext cx="120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454" name="Google Shape;454;p49"/>
          <p:cNvSpPr txBox="1"/>
          <p:nvPr/>
        </p:nvSpPr>
        <p:spPr>
          <a:xfrm>
            <a:off x="9264450" y="3906850"/>
            <a:ext cx="5016900" cy="1293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latin typeface="Avenir"/>
                <a:ea typeface="Avenir"/>
                <a:cs typeface="Avenir"/>
                <a:sym typeface="Avenir"/>
              </a:rPr>
              <a:t>Quiz time! </a:t>
            </a:r>
            <a:endParaRPr sz="7200">
              <a:latin typeface="Avenir"/>
              <a:ea typeface="Avenir"/>
              <a:cs typeface="Avenir"/>
              <a:sym typeface="Avenir"/>
            </a:endParaRPr>
          </a:p>
        </p:txBody>
      </p:sp>
      <p:grpSp>
        <p:nvGrpSpPr>
          <p:cNvPr id="455" name="Google Shape;455;p49"/>
          <p:cNvGrpSpPr/>
          <p:nvPr/>
        </p:nvGrpSpPr>
        <p:grpSpPr>
          <a:xfrm>
            <a:off x="5638050" y="5866350"/>
            <a:ext cx="13946100" cy="1983300"/>
            <a:chOff x="6627875" y="4667525"/>
            <a:chExt cx="13946100" cy="1983300"/>
          </a:xfrm>
        </p:grpSpPr>
        <p:sp>
          <p:nvSpPr>
            <p:cNvPr id="456" name="Google Shape;456;p49"/>
            <p:cNvSpPr/>
            <p:nvPr/>
          </p:nvSpPr>
          <p:spPr>
            <a:xfrm>
              <a:off x="6627875" y="4667525"/>
              <a:ext cx="13946100" cy="19833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9"/>
            <p:cNvSpPr txBox="1"/>
            <p:nvPr/>
          </p:nvSpPr>
          <p:spPr>
            <a:xfrm>
              <a:off x="7859075" y="5197475"/>
              <a:ext cx="11483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800">
                  <a:latin typeface="Avenir"/>
                  <a:ea typeface="Avenir"/>
                  <a:cs typeface="Avenir"/>
                  <a:sym typeface="Avenir"/>
                </a:rPr>
                <a:t>https://forms.gle/bceKEE3uG3qVtDac9</a:t>
              </a:r>
              <a:endParaRPr sz="4800">
                <a:latin typeface="Avenir"/>
                <a:ea typeface="Avenir"/>
                <a:cs typeface="Avenir"/>
                <a:sym typeface="Aveni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048"/>
        </a:solidFill>
      </p:bgPr>
    </p:bg>
    <p:spTree>
      <p:nvGrpSpPr>
        <p:cNvPr id="461" name="Shape 461"/>
        <p:cNvGrpSpPr/>
        <p:nvPr/>
      </p:nvGrpSpPr>
      <p:grpSpPr>
        <a:xfrm>
          <a:off x="0" y="0"/>
          <a:ext cx="0" cy="0"/>
          <a:chOff x="0" y="0"/>
          <a:chExt cx="0" cy="0"/>
        </a:xfrm>
      </p:grpSpPr>
      <p:sp>
        <p:nvSpPr>
          <p:cNvPr id="462" name="Google Shape;462;p50"/>
          <p:cNvSpPr txBox="1"/>
          <p:nvPr>
            <p:ph idx="1" type="body"/>
          </p:nvPr>
        </p:nvSpPr>
        <p:spPr>
          <a:xfrm>
            <a:off x="6670750" y="6070600"/>
            <a:ext cx="11042400" cy="15747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Clr>
                <a:srgbClr val="FFFFFF"/>
              </a:buClr>
              <a:buSzPts val="8400"/>
              <a:buFont typeface="Avenir"/>
              <a:buNone/>
            </a:pPr>
            <a:r>
              <a:rPr lang="en-US"/>
              <a:t>Summary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1"/>
          <p:cNvSpPr txBox="1"/>
          <p:nvPr/>
        </p:nvSpPr>
        <p:spPr>
          <a:xfrm>
            <a:off x="3026750" y="3282900"/>
            <a:ext cx="18670800" cy="7150200"/>
          </a:xfrm>
          <a:prstGeom prst="rect">
            <a:avLst/>
          </a:prstGeom>
          <a:noFill/>
          <a:ln>
            <a:noFill/>
          </a:ln>
        </p:spPr>
        <p:txBody>
          <a:bodyPr anchorCtr="0" anchor="ctr" bIns="50800" lIns="50800" spcFirstLastPara="1" rIns="50800" wrap="square" tIns="50800">
            <a:noAutofit/>
          </a:bodyPr>
          <a:lstStyle/>
          <a:p>
            <a:pPr indent="0" lvl="0" marL="0" rtl="0" algn="l">
              <a:spcBef>
                <a:spcPts val="0"/>
              </a:spcBef>
              <a:spcAft>
                <a:spcPts val="0"/>
              </a:spcAft>
              <a:buClr>
                <a:schemeClr val="dk1"/>
              </a:buClr>
              <a:buSzPts val="3600"/>
              <a:buFont typeface="Avenir"/>
              <a:buNone/>
            </a:pPr>
            <a:r>
              <a:t/>
            </a:r>
            <a:endParaRPr b="0" i="0" sz="3600" u="none" cap="none" strike="noStrike">
              <a:solidFill>
                <a:srgbClr val="333F48"/>
              </a:solidFill>
              <a:latin typeface="Avenir"/>
              <a:ea typeface="Avenir"/>
              <a:cs typeface="Avenir"/>
              <a:sym typeface="Avenir"/>
            </a:endParaRPr>
          </a:p>
          <a:p>
            <a:pPr indent="-457200" lvl="0" marL="457200"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Testing is done by the entire team</a:t>
            </a:r>
            <a:endParaRPr sz="3600">
              <a:solidFill>
                <a:srgbClr val="334049"/>
              </a:solidFill>
              <a:latin typeface="Avenir"/>
              <a:ea typeface="Avenir"/>
              <a:cs typeface="Avenir"/>
              <a:sym typeface="Avenir"/>
            </a:endParaRPr>
          </a:p>
          <a:p>
            <a:pPr indent="-457200" lvl="0" marL="457200"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Testing provides information about your application, or the SUT (system under test)</a:t>
            </a:r>
            <a:endParaRPr/>
          </a:p>
          <a:p>
            <a:pPr indent="-457200" lvl="0" marL="457200"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We do as much testing as needed to be confident that our code works as expected</a:t>
            </a:r>
            <a:endParaRPr/>
          </a:p>
          <a:p>
            <a:pPr indent="-457200" lvl="0" marL="457200"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Think outside the box</a:t>
            </a:r>
            <a:endParaRPr/>
          </a:p>
          <a:p>
            <a:pPr indent="-457200" lvl="0" marL="457200"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Talk to each other</a:t>
            </a:r>
            <a:r>
              <a:rPr b="0" i="0" lang="en-US" sz="3600" u="none" cap="none" strike="noStrike">
                <a:solidFill>
                  <a:srgbClr val="334049"/>
                </a:solidFill>
                <a:latin typeface="Avenir"/>
                <a:ea typeface="Avenir"/>
                <a:cs typeface="Avenir"/>
                <a:sym typeface="Avenir"/>
              </a:rPr>
              <a:t> </a:t>
            </a:r>
            <a:endParaRPr b="0" i="0" sz="3600" u="none" cap="none" strike="noStrike">
              <a:solidFill>
                <a:srgbClr val="334049"/>
              </a:solidFill>
              <a:latin typeface="Avenir"/>
              <a:ea typeface="Avenir"/>
              <a:cs typeface="Avenir"/>
              <a:sym typeface="Avenir"/>
            </a:endParaRPr>
          </a:p>
          <a:p>
            <a:pPr indent="-457200" lvl="0" marL="457200" marR="0" rtl="0" algn="l">
              <a:lnSpc>
                <a:spcPct val="100000"/>
              </a:lnSpc>
              <a:spcBef>
                <a:spcPts val="1900"/>
              </a:spcBef>
              <a:spcAft>
                <a:spcPts val="0"/>
              </a:spcAft>
              <a:buClr>
                <a:srgbClr val="02B2A8"/>
              </a:buClr>
              <a:buSzPts val="3600"/>
              <a:buFont typeface="Avenir"/>
              <a:buChar char="•"/>
            </a:pPr>
            <a:r>
              <a:rPr lang="en-US" sz="3600">
                <a:solidFill>
                  <a:srgbClr val="334049"/>
                </a:solidFill>
                <a:latin typeface="Avenir"/>
                <a:ea typeface="Avenir"/>
                <a:cs typeface="Avenir"/>
                <a:sym typeface="Avenir"/>
              </a:rPr>
              <a:t>Go forth and break things!</a:t>
            </a:r>
            <a:endParaRPr sz="3600">
              <a:solidFill>
                <a:srgbClr val="334049"/>
              </a:solidFill>
              <a:latin typeface="Avenir"/>
              <a:ea typeface="Avenir"/>
              <a:cs typeface="Avenir"/>
              <a:sym typeface="Avenir"/>
            </a:endParaRPr>
          </a:p>
          <a:p>
            <a:pPr indent="0" lvl="0" marL="0" marR="0" rtl="0" algn="l">
              <a:lnSpc>
                <a:spcPct val="100000"/>
              </a:lnSpc>
              <a:spcBef>
                <a:spcPts val="1900"/>
              </a:spcBef>
              <a:spcAft>
                <a:spcPts val="0"/>
              </a:spcAft>
              <a:buNone/>
            </a:pPr>
            <a:r>
              <a:t/>
            </a:r>
            <a:endParaRPr sz="3600">
              <a:solidFill>
                <a:srgbClr val="334049"/>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0" st="0"/>
                                            </p:txEl>
                                          </p:spTgt>
                                        </p:tgtEl>
                                        <p:attrNameLst>
                                          <p:attrName>style.visibility</p:attrName>
                                        </p:attrNameLst>
                                      </p:cBhvr>
                                      <p:to>
                                        <p:strVal val="visible"/>
                                      </p:to>
                                    </p:set>
                                    <p:animEffect filter="fade" transition="in">
                                      <p:cBhvr>
                                        <p:cTn dur="1000"/>
                                        <p:tgtEl>
                                          <p:spTgt spid="4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1" st="1"/>
                                            </p:txEl>
                                          </p:spTgt>
                                        </p:tgtEl>
                                        <p:attrNameLst>
                                          <p:attrName>style.visibility</p:attrName>
                                        </p:attrNameLst>
                                      </p:cBhvr>
                                      <p:to>
                                        <p:strVal val="visible"/>
                                      </p:to>
                                    </p:set>
                                    <p:animEffect filter="fade" transition="in">
                                      <p:cBhvr>
                                        <p:cTn dur="1000"/>
                                        <p:tgtEl>
                                          <p:spTgt spid="4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2" st="2"/>
                                            </p:txEl>
                                          </p:spTgt>
                                        </p:tgtEl>
                                        <p:attrNameLst>
                                          <p:attrName>style.visibility</p:attrName>
                                        </p:attrNameLst>
                                      </p:cBhvr>
                                      <p:to>
                                        <p:strVal val="visible"/>
                                      </p:to>
                                    </p:set>
                                    <p:animEffect filter="fade" transition="in">
                                      <p:cBhvr>
                                        <p:cTn dur="1000"/>
                                        <p:tgtEl>
                                          <p:spTgt spid="4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3" st="3"/>
                                            </p:txEl>
                                          </p:spTgt>
                                        </p:tgtEl>
                                        <p:attrNameLst>
                                          <p:attrName>style.visibility</p:attrName>
                                        </p:attrNameLst>
                                      </p:cBhvr>
                                      <p:to>
                                        <p:strVal val="visible"/>
                                      </p:to>
                                    </p:set>
                                    <p:animEffect filter="fade" transition="in">
                                      <p:cBhvr>
                                        <p:cTn dur="1000"/>
                                        <p:tgtEl>
                                          <p:spTgt spid="4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4" st="4"/>
                                            </p:txEl>
                                          </p:spTgt>
                                        </p:tgtEl>
                                        <p:attrNameLst>
                                          <p:attrName>style.visibility</p:attrName>
                                        </p:attrNameLst>
                                      </p:cBhvr>
                                      <p:to>
                                        <p:strVal val="visible"/>
                                      </p:to>
                                    </p:set>
                                    <p:animEffect filter="fade" transition="in">
                                      <p:cBhvr>
                                        <p:cTn dur="1000"/>
                                        <p:tgtEl>
                                          <p:spTgt spid="4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5" st="5"/>
                                            </p:txEl>
                                          </p:spTgt>
                                        </p:tgtEl>
                                        <p:attrNameLst>
                                          <p:attrName>style.visibility</p:attrName>
                                        </p:attrNameLst>
                                      </p:cBhvr>
                                      <p:to>
                                        <p:strVal val="visible"/>
                                      </p:to>
                                    </p:set>
                                    <p:animEffect filter="fade" transition="in">
                                      <p:cBhvr>
                                        <p:cTn dur="1000"/>
                                        <p:tgtEl>
                                          <p:spTgt spid="4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6" st="6"/>
                                            </p:txEl>
                                          </p:spTgt>
                                        </p:tgtEl>
                                        <p:attrNameLst>
                                          <p:attrName>style.visibility</p:attrName>
                                        </p:attrNameLst>
                                      </p:cBhvr>
                                      <p:to>
                                        <p:strVal val="visible"/>
                                      </p:to>
                                    </p:set>
                                    <p:animEffect filter="fade" transition="in">
                                      <p:cBhvr>
                                        <p:cTn dur="1000"/>
                                        <p:tgtEl>
                                          <p:spTgt spid="4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xEl>
                                              <p:pRg end="7" st="7"/>
                                            </p:txEl>
                                          </p:spTgt>
                                        </p:tgtEl>
                                        <p:attrNameLst>
                                          <p:attrName>style.visibility</p:attrName>
                                        </p:attrNameLst>
                                      </p:cBhvr>
                                      <p:to>
                                        <p:strVal val="visible"/>
                                      </p:to>
                                    </p:set>
                                    <p:animEffect filter="fade" transition="in">
                                      <p:cBhvr>
                                        <p:cTn dur="1000"/>
                                        <p:tgtEl>
                                          <p:spTgt spid="46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4048"/>
        </a:solidFill>
      </p:bgPr>
    </p:bg>
    <p:spTree>
      <p:nvGrpSpPr>
        <p:cNvPr id="471" name="Shape 471"/>
        <p:cNvGrpSpPr/>
        <p:nvPr/>
      </p:nvGrpSpPr>
      <p:grpSpPr>
        <a:xfrm>
          <a:off x="0" y="0"/>
          <a:ext cx="0" cy="0"/>
          <a:chOff x="0" y="0"/>
          <a:chExt cx="0" cy="0"/>
        </a:xfrm>
      </p:grpSpPr>
      <p:sp>
        <p:nvSpPr>
          <p:cNvPr id="472" name="Google Shape;472;p52"/>
          <p:cNvSpPr txBox="1"/>
          <p:nvPr>
            <p:ph idx="1" type="body"/>
          </p:nvPr>
        </p:nvSpPr>
        <p:spPr>
          <a:xfrm>
            <a:off x="6670750" y="6070600"/>
            <a:ext cx="11042400" cy="15747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Clr>
                <a:srgbClr val="FFFFFF"/>
              </a:buClr>
              <a:buSzPts val="8400"/>
              <a:buFont typeface="Avenir"/>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0"/>
          <p:cNvSpPr txBox="1"/>
          <p:nvPr/>
        </p:nvSpPr>
        <p:spPr>
          <a:xfrm>
            <a:off x="3666025" y="3293994"/>
            <a:ext cx="16605900" cy="5826300"/>
          </a:xfrm>
          <a:prstGeom prst="rect">
            <a:avLst/>
          </a:prstGeom>
          <a:noFill/>
          <a:ln>
            <a:noFill/>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334049"/>
              </a:buClr>
              <a:buSzPts val="9312"/>
              <a:buFont typeface="Avenir"/>
              <a:buNone/>
            </a:pPr>
            <a:r>
              <a:rPr b="0" i="0" lang="en-US" sz="8400" u="none" cap="none" strike="noStrike">
                <a:solidFill>
                  <a:srgbClr val="334049"/>
                </a:solidFill>
                <a:latin typeface="Avenir"/>
                <a:ea typeface="Avenir"/>
                <a:cs typeface="Avenir"/>
                <a:sym typeface="Avenir"/>
              </a:rPr>
              <a:t>“</a:t>
            </a:r>
            <a:r>
              <a:rPr lang="en-US" sz="8400">
                <a:solidFill>
                  <a:srgbClr val="4E5A63"/>
                </a:solidFill>
                <a:highlight>
                  <a:srgbClr val="FFFFFF"/>
                </a:highlight>
                <a:latin typeface="Avenir"/>
                <a:ea typeface="Avenir"/>
                <a:cs typeface="Avenir"/>
                <a:sym typeface="Avenir"/>
              </a:rPr>
              <a:t>Always code as if the person who ends up maintaining your code will be a violent psychopath who knows where you live.</a:t>
            </a:r>
            <a:r>
              <a:rPr b="0" i="0" lang="en-US" sz="8400" u="none" cap="none" strike="noStrike">
                <a:solidFill>
                  <a:srgbClr val="334049"/>
                </a:solidFill>
                <a:latin typeface="Avenir"/>
                <a:ea typeface="Avenir"/>
                <a:cs typeface="Avenir"/>
                <a:sym typeface="Avenir"/>
              </a:rPr>
              <a:t>”</a:t>
            </a:r>
            <a:endParaRPr sz="8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1"/>
          <p:cNvSpPr/>
          <p:nvPr/>
        </p:nvSpPr>
        <p:spPr>
          <a:xfrm>
            <a:off x="4437613" y="1760623"/>
            <a:ext cx="15520800" cy="95406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66" name="Google Shape;66;p11"/>
          <p:cNvPicPr preferRelativeResize="0"/>
          <p:nvPr/>
        </p:nvPicPr>
        <p:blipFill>
          <a:blip r:embed="rId3">
            <a:alphaModFix/>
          </a:blip>
          <a:stretch>
            <a:fillRect/>
          </a:stretch>
        </p:blipFill>
        <p:spPr>
          <a:xfrm>
            <a:off x="5187425" y="1232963"/>
            <a:ext cx="14009150" cy="1125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p:nvPr/>
        </p:nvSpPr>
        <p:spPr>
          <a:xfrm>
            <a:off x="4437613" y="1760623"/>
            <a:ext cx="15520800" cy="95406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72" name="Google Shape;72;p12"/>
          <p:cNvPicPr preferRelativeResize="0"/>
          <p:nvPr/>
        </p:nvPicPr>
        <p:blipFill>
          <a:blip r:embed="rId3">
            <a:alphaModFix/>
          </a:blip>
          <a:stretch>
            <a:fillRect/>
          </a:stretch>
        </p:blipFill>
        <p:spPr>
          <a:xfrm>
            <a:off x="11740546" y="1304900"/>
            <a:ext cx="11107523" cy="6739774"/>
          </a:xfrm>
          <a:prstGeom prst="rect">
            <a:avLst/>
          </a:prstGeom>
          <a:noFill/>
          <a:ln>
            <a:noFill/>
          </a:ln>
        </p:spPr>
      </p:pic>
      <p:pic>
        <p:nvPicPr>
          <p:cNvPr id="73" name="Google Shape;73;p12"/>
          <p:cNvPicPr preferRelativeResize="0"/>
          <p:nvPr/>
        </p:nvPicPr>
        <p:blipFill>
          <a:blip r:embed="rId4">
            <a:alphaModFix/>
          </a:blip>
          <a:stretch>
            <a:fillRect/>
          </a:stretch>
        </p:blipFill>
        <p:spPr>
          <a:xfrm>
            <a:off x="1608025" y="1685900"/>
            <a:ext cx="10812574" cy="10036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3"/>
          <p:cNvSpPr/>
          <p:nvPr/>
        </p:nvSpPr>
        <p:spPr>
          <a:xfrm>
            <a:off x="4437613" y="1760623"/>
            <a:ext cx="15520800" cy="95406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79" name="Google Shape;79;p13"/>
          <p:cNvPicPr preferRelativeResize="0"/>
          <p:nvPr/>
        </p:nvPicPr>
        <p:blipFill>
          <a:blip r:embed="rId3">
            <a:alphaModFix/>
          </a:blip>
          <a:stretch>
            <a:fillRect/>
          </a:stretch>
        </p:blipFill>
        <p:spPr>
          <a:xfrm>
            <a:off x="6830343" y="708575"/>
            <a:ext cx="11485315" cy="9540600"/>
          </a:xfrm>
          <a:prstGeom prst="rect">
            <a:avLst/>
          </a:prstGeom>
          <a:noFill/>
          <a:ln>
            <a:noFill/>
          </a:ln>
        </p:spPr>
      </p:pic>
      <p:pic>
        <p:nvPicPr>
          <p:cNvPr id="80" name="Google Shape;80;p13"/>
          <p:cNvPicPr preferRelativeResize="0"/>
          <p:nvPr/>
        </p:nvPicPr>
        <p:blipFill>
          <a:blip r:embed="rId4">
            <a:alphaModFix/>
          </a:blip>
          <a:stretch>
            <a:fillRect/>
          </a:stretch>
        </p:blipFill>
        <p:spPr>
          <a:xfrm>
            <a:off x="6276975" y="10425548"/>
            <a:ext cx="11830050" cy="186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4"/>
          <p:cNvSpPr txBox="1"/>
          <p:nvPr/>
        </p:nvSpPr>
        <p:spPr>
          <a:xfrm>
            <a:off x="6784475" y="3906850"/>
            <a:ext cx="120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86" name="Google Shape;86;p14"/>
          <p:cNvSpPr txBox="1"/>
          <p:nvPr/>
        </p:nvSpPr>
        <p:spPr>
          <a:xfrm>
            <a:off x="10102650" y="2735700"/>
            <a:ext cx="5016900" cy="1293000"/>
          </a:xfrm>
          <a:prstGeom prst="rect">
            <a:avLst/>
          </a:prstGeom>
          <a:solidFill>
            <a:srgbClr val="D0E0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latin typeface="Avenir"/>
                <a:ea typeface="Avenir"/>
                <a:cs typeface="Avenir"/>
                <a:sym typeface="Avenir"/>
              </a:rPr>
              <a:t>Quiz time! </a:t>
            </a:r>
            <a:endParaRPr sz="7200">
              <a:latin typeface="Avenir"/>
              <a:ea typeface="Avenir"/>
              <a:cs typeface="Avenir"/>
              <a:sym typeface="Avenir"/>
            </a:endParaRPr>
          </a:p>
        </p:txBody>
      </p:sp>
      <p:grpSp>
        <p:nvGrpSpPr>
          <p:cNvPr id="87" name="Google Shape;87;p14"/>
          <p:cNvGrpSpPr/>
          <p:nvPr/>
        </p:nvGrpSpPr>
        <p:grpSpPr>
          <a:xfrm>
            <a:off x="6627875" y="4667525"/>
            <a:ext cx="13946100" cy="1983300"/>
            <a:chOff x="6627875" y="4667525"/>
            <a:chExt cx="13946100" cy="1983300"/>
          </a:xfrm>
        </p:grpSpPr>
        <p:sp>
          <p:nvSpPr>
            <p:cNvPr id="88" name="Google Shape;88;p14"/>
            <p:cNvSpPr/>
            <p:nvPr/>
          </p:nvSpPr>
          <p:spPr>
            <a:xfrm>
              <a:off x="6627875" y="4667525"/>
              <a:ext cx="13946100" cy="19833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txBox="1"/>
            <p:nvPr/>
          </p:nvSpPr>
          <p:spPr>
            <a:xfrm>
              <a:off x="7859075" y="5197475"/>
              <a:ext cx="11483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800">
                  <a:latin typeface="Avenir"/>
                  <a:ea typeface="Avenir"/>
                  <a:cs typeface="Avenir"/>
                  <a:sym typeface="Avenir"/>
                </a:rPr>
                <a:t>https://forms.gle/sPxFHWjzGbNEM5EQ8</a:t>
              </a:r>
              <a:endParaRPr sz="4800">
                <a:latin typeface="Avenir"/>
                <a:ea typeface="Avenir"/>
                <a:cs typeface="Avenir"/>
                <a:sym typeface="Aveni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333F48"/>
      </a:dk1>
      <a:lt1>
        <a:srgbClr val="FFFFFF"/>
      </a:lt1>
      <a:dk2>
        <a:srgbClr val="E35205"/>
      </a:dk2>
      <a:lt2>
        <a:srgbClr val="02B2A8"/>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